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32" r:id="rId1"/>
  </p:sldMasterIdLst>
  <p:handoutMasterIdLst>
    <p:handoutMasterId r:id="rId37"/>
  </p:handoutMasterIdLst>
  <p:sldIdLst>
    <p:sldId id="256" r:id="rId2"/>
    <p:sldId id="329" r:id="rId3"/>
    <p:sldId id="306" r:id="rId4"/>
    <p:sldId id="307" r:id="rId5"/>
    <p:sldId id="308" r:id="rId6"/>
    <p:sldId id="309" r:id="rId7"/>
    <p:sldId id="310" r:id="rId8"/>
    <p:sldId id="330" r:id="rId9"/>
    <p:sldId id="331" r:id="rId10"/>
    <p:sldId id="311" r:id="rId11"/>
    <p:sldId id="312" r:id="rId12"/>
    <p:sldId id="332" r:id="rId13"/>
    <p:sldId id="313" r:id="rId14"/>
    <p:sldId id="314" r:id="rId15"/>
    <p:sldId id="315" r:id="rId16"/>
    <p:sldId id="334" r:id="rId17"/>
    <p:sldId id="316" r:id="rId18"/>
    <p:sldId id="317" r:id="rId19"/>
    <p:sldId id="333" r:id="rId20"/>
    <p:sldId id="318" r:id="rId21"/>
    <p:sldId id="335" r:id="rId22"/>
    <p:sldId id="319" r:id="rId23"/>
    <p:sldId id="320" r:id="rId24"/>
    <p:sldId id="321" r:id="rId25"/>
    <p:sldId id="322" r:id="rId26"/>
    <p:sldId id="323" r:id="rId27"/>
    <p:sldId id="324" r:id="rId28"/>
    <p:sldId id="336" r:id="rId29"/>
    <p:sldId id="325" r:id="rId30"/>
    <p:sldId id="326" r:id="rId31"/>
    <p:sldId id="327" r:id="rId32"/>
    <p:sldId id="328" r:id="rId33"/>
    <p:sldId id="337" r:id="rId34"/>
    <p:sldId id="338" r:id="rId35"/>
    <p:sldId id="30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8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75" d="100"/>
          <a:sy n="75" d="100"/>
        </p:scale>
        <p:origin x="-1752" y="-91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71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66180F-B54B-4AFD-9F9D-3DC0A2052E75}" type="datetimeFigureOut">
              <a:rPr lang="en-GB" smtClean="0"/>
              <a:pPr/>
              <a:t>06/05/2021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CF1854-84E3-4B4C-ADDA-8CF694BF99EA}" type="slidenum">
              <a:rPr lang="en-GB" smtClean="0"/>
              <a:pPr/>
              <a:t>‹#›</a:t>
            </a:fld>
            <a:endParaRPr lang="en-GB"/>
          </a:p>
        </p:txBody>
      </p:sp>
    </p:spTree>
    <p:extLst>
      <p:ext uri="{BB962C8B-B14F-4D97-AF65-F5344CB8AC3E}">
        <p14:creationId xmlns:p14="http://schemas.microsoft.com/office/powerpoint/2010/main" val="8372592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31952" y="4960137"/>
            <a:ext cx="4697648"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2" y="4585351"/>
            <a:ext cx="3527190" cy="2272649"/>
          </a:xfrm>
          <a:prstGeom prst="rect">
            <a:avLst/>
          </a:prstGeom>
        </p:spPr>
      </p:pic>
    </p:spTree>
    <p:extLst>
      <p:ext uri="{BB962C8B-B14F-4D97-AF65-F5344CB8AC3E}">
        <p14:creationId xmlns:p14="http://schemas.microsoft.com/office/powerpoint/2010/main" val="2329844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880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85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tabLst/>
              <a:defRPr sz="2400"/>
            </a:lvl1pPr>
            <a:lvl2pPr marL="265176" indent="-137160">
              <a:buFont typeface="Wingdings" pitchFamily="2" charset="2"/>
              <a:buChar char="v"/>
              <a:defRPr lang="en-US" sz="1800" kern="1200" dirty="0">
                <a:solidFill>
                  <a:schemeClr val="tx1"/>
                </a:solidFill>
                <a:latin typeface="+mn-lt"/>
                <a:ea typeface="+mn-ea"/>
                <a:cs typeface="+mn-cs"/>
              </a:defRPr>
            </a:lvl2pPr>
            <a:lvl3pPr marL="1143000" indent="-365125">
              <a:defRPr/>
            </a:lvl3pPr>
            <a:lvl4pPr marL="1371600" indent="-228600">
              <a:defRPr/>
            </a:lvl4pPr>
            <a:lvl5pPr marL="1600200" indent="-228600">
              <a:defRPr/>
            </a:lvl5pPr>
          </a:lstStyle>
          <a:p>
            <a:pPr lvl="0"/>
            <a:r>
              <a:rPr lang="en-US" dirty="0"/>
              <a:t>Edit Master text styles</a:t>
            </a:r>
          </a:p>
          <a:p>
            <a:pPr marL="866775" lvl="1" indent="-409575" algn="l" defTabSz="914400" rtl="0" eaLnBrk="1" latinLnBrk="0" hangingPunct="1">
              <a:lnSpc>
                <a:spcPct val="90000"/>
              </a:lnSpc>
              <a:spcBef>
                <a:spcPts val="200"/>
              </a:spcBef>
              <a:spcAft>
                <a:spcPts val="400"/>
              </a:spcAft>
              <a:buClr>
                <a:schemeClr val="accent1"/>
              </a:buClr>
              <a:buFont typeface="Wingdings" pitchFamily="2" charset="2"/>
              <a:buChar char="v"/>
            </a:pPr>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022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35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89320" y="2286000"/>
            <a:ext cx="4754880" cy="4023360"/>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5681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4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24128" y="2967788"/>
            <a:ext cx="4754880" cy="3341572"/>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4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Edit Master text styles</a:t>
            </a:r>
          </a:p>
        </p:txBody>
      </p:sp>
      <p:sp>
        <p:nvSpPr>
          <p:cNvPr id="6" name="Content Placeholder 5"/>
          <p:cNvSpPr>
            <a:spLocks noGrp="1"/>
          </p:cNvSpPr>
          <p:nvPr>
            <p:ph sz="quarter" idx="4"/>
          </p:nvPr>
        </p:nvSpPr>
        <p:spPr>
          <a:xfrm>
            <a:off x="5990888" y="2967788"/>
            <a:ext cx="4754880" cy="3341572"/>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655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7600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9521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159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16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5/6/2021</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891099" y="6070600"/>
            <a:ext cx="1300901" cy="838200"/>
          </a:xfrm>
          <a:prstGeom prst="rect">
            <a:avLst/>
          </a:prstGeom>
        </p:spPr>
      </p:pic>
    </p:spTree>
    <p:extLst>
      <p:ext uri="{BB962C8B-B14F-4D97-AF65-F5344CB8AC3E}">
        <p14:creationId xmlns:p14="http://schemas.microsoft.com/office/powerpoint/2010/main" val="2604173497"/>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defTabSz="914400" rtl="0" eaLnBrk="1" latinLnBrk="0" hangingPunct="1">
        <a:lnSpc>
          <a:spcPct val="80000"/>
        </a:lnSpc>
        <a:spcBef>
          <a:spcPct val="0"/>
        </a:spcBef>
        <a:buNone/>
        <a:defRPr sz="5000" kern="1200" cap="none" spc="100" baseline="0">
          <a:solidFill>
            <a:srgbClr val="EC008C"/>
          </a:solidFill>
          <a:latin typeface="+mj-lt"/>
          <a:ea typeface="+mj-ea"/>
          <a:cs typeface="+mj-cs"/>
        </a:defRPr>
      </a:lvl1pPr>
    </p:titleStyle>
    <p:bodyStyle>
      <a:lvl1pPr marL="91440" indent="-91440" algn="just"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tif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9974" y="5007762"/>
            <a:ext cx="4619625" cy="1463040"/>
          </a:xfrm>
        </p:spPr>
        <p:txBody>
          <a:bodyPr>
            <a:noAutofit/>
          </a:bodyPr>
          <a:lstStyle/>
          <a:p>
            <a:r>
              <a:rPr lang="en-US" sz="4500" b="1" dirty="0">
                <a:solidFill>
                  <a:srgbClr val="FF0000"/>
                </a:solidFill>
              </a:rPr>
              <a:t>Business Environment and Society</a:t>
            </a:r>
            <a:endParaRPr lang="en-GB" sz="4500" b="1" dirty="0">
              <a:solidFill>
                <a:srgbClr val="FF0000"/>
              </a:solidFill>
            </a:endParaRPr>
          </a:p>
        </p:txBody>
      </p:sp>
      <p:sp>
        <p:nvSpPr>
          <p:cNvPr id="3" name="Subtitle 2"/>
          <p:cNvSpPr>
            <a:spLocks noGrp="1"/>
          </p:cNvSpPr>
          <p:nvPr>
            <p:ph type="subTitle" idx="1"/>
          </p:nvPr>
        </p:nvSpPr>
        <p:spPr>
          <a:solidFill>
            <a:srgbClr val="00B0F0"/>
          </a:solidFill>
        </p:spPr>
        <p:txBody>
          <a:bodyPr>
            <a:normAutofit/>
          </a:bodyPr>
          <a:lstStyle/>
          <a:p>
            <a:r>
              <a:rPr lang="en-US" sz="4000" b="1" dirty="0">
                <a:solidFill>
                  <a:schemeClr val="bg1"/>
                </a:solidFill>
              </a:rPr>
              <a:t>Chapter </a:t>
            </a:r>
            <a:r>
              <a:rPr lang="en-US" sz="4000" b="1" dirty="0" smtClean="0">
                <a:solidFill>
                  <a:schemeClr val="bg1"/>
                </a:solidFill>
              </a:rPr>
              <a:t>2</a:t>
            </a:r>
            <a:endParaRPr lang="en-GB" sz="4000" b="1" dirty="0">
              <a:solidFill>
                <a:schemeClr val="bg1"/>
              </a:solidFill>
            </a:endParaRPr>
          </a:p>
        </p:txBody>
      </p:sp>
      <p:sp>
        <p:nvSpPr>
          <p:cNvPr id="5" name="Rectangle 4"/>
          <p:cNvSpPr/>
          <p:nvPr/>
        </p:nvSpPr>
        <p:spPr>
          <a:xfrm>
            <a:off x="3339313" y="-19051"/>
            <a:ext cx="8852687" cy="4592369"/>
          </a:xfrm>
          <a:prstGeom prst="rect">
            <a:avLst/>
          </a:prstGeom>
          <a:blipFill dpi="0" rotWithShape="1">
            <a:blip r:embed="rId2">
              <a:alphaModFix amt="6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6" y="159654"/>
            <a:ext cx="3018972" cy="4151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7"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7799" y="1995268"/>
            <a:ext cx="1874544" cy="25780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8"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399" y="341082"/>
            <a:ext cx="3018972" cy="4151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35456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a:t>
            </a:r>
            <a:r>
              <a:rPr lang="en-US" dirty="0"/>
              <a:t>/ Remote/ Macro Environment</a:t>
            </a:r>
          </a:p>
        </p:txBody>
      </p:sp>
      <p:sp>
        <p:nvSpPr>
          <p:cNvPr id="3" name="Content Placeholder 2"/>
          <p:cNvSpPr>
            <a:spLocks noGrp="1"/>
          </p:cNvSpPr>
          <p:nvPr>
            <p:ph idx="1"/>
          </p:nvPr>
        </p:nvSpPr>
        <p:spPr/>
        <p:txBody>
          <a:bodyPr>
            <a:normAutofit fontScale="92500" lnSpcReduction="20000"/>
          </a:bodyPr>
          <a:lstStyle/>
          <a:p>
            <a:pPr>
              <a:lnSpc>
                <a:spcPct val="120000"/>
              </a:lnSpc>
              <a:tabLst>
                <a:tab pos="682625" algn="l"/>
              </a:tabLst>
            </a:pPr>
            <a:r>
              <a:rPr lang="en-US" dirty="0">
                <a:solidFill>
                  <a:srgbClr val="00B0F0"/>
                </a:solidFill>
              </a:rPr>
              <a:t>The general environment is composed of dimensions in the broader society that influence an industry and the firms within it. Firms cannot directly control the general environment.</a:t>
            </a:r>
            <a:endParaRPr lang="fr-FR" dirty="0">
              <a:solidFill>
                <a:srgbClr val="00B0F0"/>
              </a:solidFill>
            </a:endParaRPr>
          </a:p>
          <a:p>
            <a:pPr marL="685800" indent="-685800">
              <a:buNone/>
            </a:pPr>
            <a:r>
              <a:rPr lang="fr-FR" dirty="0" smtClean="0"/>
              <a:t>1</a:t>
            </a:r>
            <a:r>
              <a:rPr lang="fr-FR" dirty="0"/>
              <a:t>.	</a:t>
            </a:r>
            <a:r>
              <a:rPr lang="fr-FR" dirty="0" err="1"/>
              <a:t>Political</a:t>
            </a:r>
            <a:r>
              <a:rPr lang="fr-FR" dirty="0"/>
              <a:t> </a:t>
            </a:r>
            <a:r>
              <a:rPr lang="fr-FR" dirty="0" err="1"/>
              <a:t>environment</a:t>
            </a:r>
            <a:endParaRPr lang="fr-FR" dirty="0"/>
          </a:p>
          <a:p>
            <a:pPr marL="685800" indent="-685800">
              <a:buNone/>
            </a:pPr>
            <a:r>
              <a:rPr lang="fr-FR" dirty="0"/>
              <a:t>2.	</a:t>
            </a:r>
            <a:r>
              <a:rPr lang="fr-FR" dirty="0" err="1"/>
              <a:t>Legal</a:t>
            </a:r>
            <a:r>
              <a:rPr lang="fr-FR" dirty="0"/>
              <a:t> </a:t>
            </a:r>
            <a:r>
              <a:rPr lang="fr-FR" dirty="0" err="1"/>
              <a:t>environment</a:t>
            </a:r>
            <a:r>
              <a:rPr lang="fr-FR" dirty="0"/>
              <a:t> </a:t>
            </a:r>
          </a:p>
          <a:p>
            <a:pPr marL="685800" indent="-685800">
              <a:buNone/>
            </a:pPr>
            <a:r>
              <a:rPr lang="fr-FR" dirty="0"/>
              <a:t>3.	</a:t>
            </a:r>
            <a:r>
              <a:rPr lang="fr-FR" dirty="0" err="1"/>
              <a:t>Economic</a:t>
            </a:r>
            <a:r>
              <a:rPr lang="fr-FR" dirty="0"/>
              <a:t> </a:t>
            </a:r>
            <a:r>
              <a:rPr lang="fr-FR" dirty="0" err="1"/>
              <a:t>environment</a:t>
            </a:r>
            <a:r>
              <a:rPr lang="fr-FR" dirty="0"/>
              <a:t> </a:t>
            </a:r>
          </a:p>
          <a:p>
            <a:pPr marL="685800" indent="-685800">
              <a:buNone/>
            </a:pPr>
            <a:r>
              <a:rPr lang="fr-FR" dirty="0"/>
              <a:t>4.	Socio-cultural </a:t>
            </a:r>
            <a:r>
              <a:rPr lang="fr-FR" dirty="0" err="1"/>
              <a:t>environment</a:t>
            </a:r>
            <a:r>
              <a:rPr lang="fr-FR" dirty="0"/>
              <a:t> </a:t>
            </a:r>
          </a:p>
          <a:p>
            <a:pPr marL="685800" indent="-685800">
              <a:buNone/>
            </a:pPr>
            <a:r>
              <a:rPr lang="fr-FR" dirty="0"/>
              <a:t>5.	</a:t>
            </a:r>
            <a:r>
              <a:rPr lang="fr-FR" dirty="0" err="1"/>
              <a:t>Technological</a:t>
            </a:r>
            <a:r>
              <a:rPr lang="fr-FR" dirty="0"/>
              <a:t> </a:t>
            </a:r>
            <a:r>
              <a:rPr lang="fr-FR" dirty="0" err="1"/>
              <a:t>environment</a:t>
            </a:r>
            <a:endParaRPr lang="fr-FR" dirty="0"/>
          </a:p>
          <a:p>
            <a:pPr marL="685800" indent="-685800">
              <a:buNone/>
            </a:pPr>
            <a:r>
              <a:rPr lang="fr-FR" dirty="0"/>
              <a:t>6.	</a:t>
            </a:r>
            <a:r>
              <a:rPr lang="fr-FR" dirty="0" err="1"/>
              <a:t>Ecological</a:t>
            </a:r>
            <a:r>
              <a:rPr lang="fr-FR" dirty="0"/>
              <a:t>/</a:t>
            </a:r>
            <a:r>
              <a:rPr lang="fr-FR" dirty="0" err="1"/>
              <a:t>physical</a:t>
            </a:r>
            <a:r>
              <a:rPr lang="fr-FR" dirty="0"/>
              <a:t> </a:t>
            </a:r>
            <a:r>
              <a:rPr lang="fr-FR" dirty="0" err="1"/>
              <a:t>environment</a:t>
            </a:r>
            <a:endParaRPr lang="fr-FR" dirty="0"/>
          </a:p>
          <a:p>
            <a:pPr marL="685800" indent="-685800">
              <a:buNone/>
            </a:pPr>
            <a:r>
              <a:rPr lang="fr-FR" dirty="0"/>
              <a:t>7.	Global </a:t>
            </a:r>
            <a:r>
              <a:rPr lang="fr-FR" dirty="0" err="1"/>
              <a:t>environment</a:t>
            </a:r>
            <a:endParaRPr lang="fr-FR" dirty="0"/>
          </a:p>
          <a:p>
            <a:pPr marL="685800" indent="-685800">
              <a:buNone/>
            </a:pPr>
            <a:endParaRPr lang="en-US" dirty="0"/>
          </a:p>
        </p:txBody>
      </p:sp>
    </p:spTree>
    <p:extLst>
      <p:ext uri="{BB962C8B-B14F-4D97-AF65-F5344CB8AC3E}">
        <p14:creationId xmlns:p14="http://schemas.microsoft.com/office/powerpoint/2010/main" val="703941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Operating/Task </a:t>
            </a:r>
            <a:r>
              <a:rPr lang="en-US" dirty="0"/>
              <a:t>Specific Environment </a:t>
            </a:r>
          </a:p>
        </p:txBody>
      </p:sp>
      <p:sp>
        <p:nvSpPr>
          <p:cNvPr id="3" name="Content Placeholder 2"/>
          <p:cNvSpPr>
            <a:spLocks noGrp="1"/>
          </p:cNvSpPr>
          <p:nvPr>
            <p:ph idx="1"/>
          </p:nvPr>
        </p:nvSpPr>
        <p:spPr>
          <a:xfrm>
            <a:off x="1024128" y="1816100"/>
            <a:ext cx="9720073" cy="4851400"/>
          </a:xfrm>
        </p:spPr>
        <p:txBody>
          <a:bodyPr>
            <a:noAutofit/>
          </a:bodyPr>
          <a:lstStyle/>
          <a:p>
            <a:pPr>
              <a:lnSpc>
                <a:spcPct val="100000"/>
              </a:lnSpc>
              <a:tabLst>
                <a:tab pos="682625" algn="l"/>
              </a:tabLst>
            </a:pPr>
            <a:r>
              <a:rPr lang="en-US" sz="2200" dirty="0">
                <a:solidFill>
                  <a:srgbClr val="00B0F0"/>
                </a:solidFill>
              </a:rPr>
              <a:t>It consists of outside forces that are immediately relevant for the achievement of the goals of business organizations.</a:t>
            </a:r>
          </a:p>
          <a:p>
            <a:pPr marL="685800" indent="-685800">
              <a:lnSpc>
                <a:spcPct val="100000"/>
              </a:lnSpc>
              <a:buNone/>
            </a:pPr>
            <a:r>
              <a:rPr lang="en-US" dirty="0" smtClean="0"/>
              <a:t>1</a:t>
            </a:r>
            <a:r>
              <a:rPr lang="en-US" dirty="0"/>
              <a:t>.	Customer </a:t>
            </a:r>
          </a:p>
          <a:p>
            <a:pPr marL="685800" indent="-685800">
              <a:lnSpc>
                <a:spcPct val="100000"/>
              </a:lnSpc>
              <a:buNone/>
            </a:pPr>
            <a:r>
              <a:rPr lang="en-US" dirty="0"/>
              <a:t>2. 	Suppliers</a:t>
            </a:r>
          </a:p>
          <a:p>
            <a:pPr marL="685800" indent="-685800">
              <a:lnSpc>
                <a:spcPct val="100000"/>
              </a:lnSpc>
              <a:buNone/>
            </a:pPr>
            <a:r>
              <a:rPr lang="en-US" dirty="0"/>
              <a:t>3. 	</a:t>
            </a:r>
            <a:r>
              <a:rPr lang="en-US" dirty="0" smtClean="0"/>
              <a:t>Competitors</a:t>
            </a:r>
            <a:endParaRPr lang="en-US" dirty="0"/>
          </a:p>
          <a:p>
            <a:pPr marL="685800" indent="-685800">
              <a:lnSpc>
                <a:spcPct val="100000"/>
              </a:lnSpc>
              <a:buNone/>
            </a:pPr>
            <a:r>
              <a:rPr lang="en-US" dirty="0"/>
              <a:t>4. 	Creditors/Financial </a:t>
            </a:r>
            <a:r>
              <a:rPr lang="en-US" dirty="0" smtClean="0"/>
              <a:t>institutions</a:t>
            </a:r>
            <a:endParaRPr lang="en-US" dirty="0"/>
          </a:p>
        </p:txBody>
      </p:sp>
    </p:spTree>
    <p:extLst>
      <p:ext uri="{BB962C8B-B14F-4D97-AF65-F5344CB8AC3E}">
        <p14:creationId xmlns:p14="http://schemas.microsoft.com/office/powerpoint/2010/main" val="2376631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Operating/Task </a:t>
            </a:r>
            <a:r>
              <a:rPr lang="en-US" dirty="0"/>
              <a:t>Specific Environment </a:t>
            </a:r>
            <a:r>
              <a:rPr lang="en-US" dirty="0" smtClean="0"/>
              <a:t>…(</a:t>
            </a:r>
            <a:r>
              <a:rPr lang="en-US" dirty="0" err="1" smtClean="0"/>
              <a:t>contd</a:t>
            </a:r>
            <a:r>
              <a:rPr lang="en-US" dirty="0" smtClean="0"/>
              <a:t>)</a:t>
            </a:r>
            <a:endParaRPr lang="en-US" dirty="0"/>
          </a:p>
        </p:txBody>
      </p:sp>
      <p:sp>
        <p:nvSpPr>
          <p:cNvPr id="3" name="Content Placeholder 2"/>
          <p:cNvSpPr>
            <a:spLocks noGrp="1"/>
          </p:cNvSpPr>
          <p:nvPr>
            <p:ph idx="1"/>
          </p:nvPr>
        </p:nvSpPr>
        <p:spPr>
          <a:xfrm>
            <a:off x="1024128" y="1816100"/>
            <a:ext cx="9720073" cy="4851400"/>
          </a:xfrm>
        </p:spPr>
        <p:txBody>
          <a:bodyPr>
            <a:noAutofit/>
          </a:bodyPr>
          <a:lstStyle/>
          <a:p>
            <a:pPr marL="685800" indent="-685800">
              <a:lnSpc>
                <a:spcPct val="100000"/>
              </a:lnSpc>
              <a:buNone/>
            </a:pPr>
            <a:r>
              <a:rPr lang="en-US" dirty="0" smtClean="0"/>
              <a:t>5. 	Distributors </a:t>
            </a:r>
          </a:p>
          <a:p>
            <a:pPr marL="685800" indent="-685800">
              <a:lnSpc>
                <a:spcPct val="100000"/>
              </a:lnSpc>
              <a:buNone/>
            </a:pPr>
            <a:r>
              <a:rPr lang="en-US" dirty="0" smtClean="0"/>
              <a:t>6. 	Media</a:t>
            </a:r>
          </a:p>
          <a:p>
            <a:pPr marL="685800" indent="-685800">
              <a:lnSpc>
                <a:spcPct val="100000"/>
              </a:lnSpc>
              <a:buNone/>
            </a:pPr>
            <a:r>
              <a:rPr lang="en-US" dirty="0" smtClean="0"/>
              <a:t>7.	Government agencies</a:t>
            </a:r>
          </a:p>
          <a:p>
            <a:pPr marL="685800" indent="-685800">
              <a:lnSpc>
                <a:spcPct val="100000"/>
              </a:lnSpc>
              <a:buNone/>
            </a:pPr>
            <a:r>
              <a:rPr lang="en-US" dirty="0" smtClean="0"/>
              <a:t>8. 	Pressure groups </a:t>
            </a:r>
          </a:p>
          <a:p>
            <a:pPr marL="685800" indent="-685800">
              <a:lnSpc>
                <a:spcPct val="100000"/>
              </a:lnSpc>
              <a:buNone/>
            </a:pPr>
            <a:r>
              <a:rPr lang="en-US" dirty="0" smtClean="0"/>
              <a:t>9.	Strategic partners/alliances</a:t>
            </a:r>
          </a:p>
          <a:p>
            <a:pPr marL="685800" indent="-685800">
              <a:lnSpc>
                <a:spcPct val="100000"/>
              </a:lnSpc>
              <a:buNone/>
            </a:pPr>
            <a:endParaRPr lang="en-US" dirty="0"/>
          </a:p>
        </p:txBody>
      </p:sp>
    </p:spTree>
    <p:extLst>
      <p:ext uri="{BB962C8B-B14F-4D97-AF65-F5344CB8AC3E}">
        <p14:creationId xmlns:p14="http://schemas.microsoft.com/office/powerpoint/2010/main" val="41188035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a:t>
            </a:r>
            <a:r>
              <a:rPr lang="en-US" dirty="0"/>
              <a:t>of SWOT Analysis</a:t>
            </a:r>
          </a:p>
        </p:txBody>
      </p:sp>
      <p:sp>
        <p:nvSpPr>
          <p:cNvPr id="3" name="Content Placeholder 2"/>
          <p:cNvSpPr>
            <a:spLocks noGrp="1"/>
          </p:cNvSpPr>
          <p:nvPr>
            <p:ph idx="1"/>
          </p:nvPr>
        </p:nvSpPr>
        <p:spPr>
          <a:xfrm>
            <a:off x="1024129" y="2286000"/>
            <a:ext cx="5071872" cy="4023360"/>
          </a:xfrm>
        </p:spPr>
        <p:txBody>
          <a:bodyPr/>
          <a:lstStyle/>
          <a:p>
            <a:r>
              <a:rPr lang="en-US" dirty="0" smtClean="0"/>
              <a:t>SWOT </a:t>
            </a:r>
            <a:r>
              <a:rPr lang="en-US" dirty="0"/>
              <a:t>is the acronym for strength, weakness, opportunities and threats that are the strategic factors for a company. A SWOT analysis summarizes the key issues from the business environment and the strategic capability of an organization that are most likely to impact the strategy development. </a:t>
            </a:r>
          </a:p>
        </p:txBody>
      </p:sp>
      <p:pic>
        <p:nvPicPr>
          <p:cNvPr id="1026" name="Picture 2" descr="swot-analysis"/>
          <p:cNvPicPr>
            <a:picLocks noChangeAspect="1" noChangeArrowheads="1"/>
          </p:cNvPicPr>
          <p:nvPr/>
        </p:nvPicPr>
        <p:blipFill>
          <a:blip r:embed="rId2">
            <a:lum bright="6000" contrast="6000"/>
            <a:grayscl/>
            <a:extLst>
              <a:ext uri="{28A0092B-C50C-407E-A947-70E740481C1C}">
                <a14:useLocalDpi xmlns:a14="http://schemas.microsoft.com/office/drawing/2010/main" val="0"/>
              </a:ext>
            </a:extLst>
          </a:blip>
          <a:srcRect/>
          <a:stretch>
            <a:fillRect/>
          </a:stretch>
        </p:blipFill>
        <p:spPr bwMode="auto">
          <a:xfrm>
            <a:off x="7296341" y="302418"/>
            <a:ext cx="4628960" cy="490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3789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a:t>
            </a:r>
            <a:r>
              <a:rPr lang="en-US" dirty="0"/>
              <a:t>of SWOT Analysis</a:t>
            </a:r>
          </a:p>
        </p:txBody>
      </p:sp>
      <p:sp>
        <p:nvSpPr>
          <p:cNvPr id="3" name="Content Placeholder 2"/>
          <p:cNvSpPr>
            <a:spLocks noGrp="1"/>
          </p:cNvSpPr>
          <p:nvPr>
            <p:ph idx="1"/>
          </p:nvPr>
        </p:nvSpPr>
        <p:spPr/>
        <p:txBody>
          <a:bodyPr>
            <a:normAutofit/>
          </a:bodyPr>
          <a:lstStyle/>
          <a:p>
            <a:pPr>
              <a:lnSpc>
                <a:spcPct val="100000"/>
              </a:lnSpc>
              <a:tabLst>
                <a:tab pos="682625" algn="l"/>
              </a:tabLst>
            </a:pPr>
            <a:r>
              <a:rPr lang="en-US" dirty="0" smtClean="0">
                <a:solidFill>
                  <a:srgbClr val="00B0F0"/>
                </a:solidFill>
              </a:rPr>
              <a:t>The following components are analyzed under SWOT analysis. </a:t>
            </a:r>
            <a:endParaRPr lang="en-US" dirty="0">
              <a:solidFill>
                <a:srgbClr val="00B0F0"/>
              </a:solidFill>
            </a:endParaRPr>
          </a:p>
          <a:p>
            <a:pPr marL="685800" indent="-685800">
              <a:buNone/>
            </a:pPr>
            <a:r>
              <a:rPr lang="en-US" dirty="0" smtClean="0"/>
              <a:t>1</a:t>
            </a:r>
            <a:r>
              <a:rPr lang="en-US" dirty="0"/>
              <a:t>.	Strengths </a:t>
            </a:r>
          </a:p>
          <a:p>
            <a:pPr marL="685800" indent="-685800">
              <a:buNone/>
            </a:pPr>
            <a:r>
              <a:rPr lang="en-US" dirty="0"/>
              <a:t>2.	Weaknesses </a:t>
            </a:r>
          </a:p>
          <a:p>
            <a:pPr marL="685800" indent="-685800">
              <a:buNone/>
            </a:pPr>
            <a:r>
              <a:rPr lang="en-US" dirty="0"/>
              <a:t>3.	Opportunities </a:t>
            </a:r>
          </a:p>
          <a:p>
            <a:pPr marL="685800" indent="-685800">
              <a:buNone/>
            </a:pPr>
            <a:r>
              <a:rPr lang="en-US" dirty="0"/>
              <a:t>4.	Threats</a:t>
            </a:r>
          </a:p>
          <a:p>
            <a:pPr marL="685800" indent="-685800">
              <a:buNone/>
            </a:pPr>
            <a:endParaRPr lang="en-US" dirty="0"/>
          </a:p>
        </p:txBody>
      </p:sp>
    </p:spTree>
    <p:extLst>
      <p:ext uri="{BB962C8B-B14F-4D97-AF65-F5344CB8AC3E}">
        <p14:creationId xmlns:p14="http://schemas.microsoft.com/office/powerpoint/2010/main" val="3536763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cap="none" dirty="0" smtClean="0"/>
              <a:t>Importance Of The Studies Of Business Environment </a:t>
            </a:r>
            <a:endParaRPr lang="en-US" sz="4400" cap="none" dirty="0"/>
          </a:p>
        </p:txBody>
      </p:sp>
      <p:sp>
        <p:nvSpPr>
          <p:cNvPr id="4" name="Content Placeholder 3"/>
          <p:cNvSpPr>
            <a:spLocks noGrp="1"/>
          </p:cNvSpPr>
          <p:nvPr>
            <p:ph idx="1"/>
          </p:nvPr>
        </p:nvSpPr>
        <p:spPr/>
        <p:txBody>
          <a:bodyPr>
            <a:normAutofit/>
          </a:bodyPr>
          <a:lstStyle/>
          <a:p>
            <a:pPr>
              <a:lnSpc>
                <a:spcPct val="100000"/>
              </a:lnSpc>
              <a:tabLst>
                <a:tab pos="682625" algn="l"/>
              </a:tabLst>
            </a:pPr>
            <a:r>
              <a:rPr lang="en-US" dirty="0" smtClean="0">
                <a:solidFill>
                  <a:srgbClr val="00B0F0"/>
                </a:solidFill>
              </a:rPr>
              <a:t>A </a:t>
            </a:r>
            <a:r>
              <a:rPr lang="en-US" dirty="0">
                <a:solidFill>
                  <a:srgbClr val="00B0F0"/>
                </a:solidFill>
              </a:rPr>
              <a:t>business has to study the business environment in a continuous manner due to the following reasons.</a:t>
            </a:r>
          </a:p>
          <a:p>
            <a:pPr marL="685800" indent="-685800" algn="l">
              <a:buNone/>
            </a:pPr>
            <a:r>
              <a:rPr lang="en-US" dirty="0" smtClean="0"/>
              <a:t>1</a:t>
            </a:r>
            <a:r>
              <a:rPr lang="en-US" dirty="0"/>
              <a:t>.	First mover advantage</a:t>
            </a:r>
          </a:p>
          <a:p>
            <a:pPr marL="685800" indent="-685800" algn="l">
              <a:buNone/>
            </a:pPr>
            <a:r>
              <a:rPr lang="en-US" dirty="0"/>
              <a:t>2.	Strategy formulation</a:t>
            </a:r>
          </a:p>
          <a:p>
            <a:pPr marL="685800" indent="-685800" algn="l">
              <a:buNone/>
            </a:pPr>
            <a:r>
              <a:rPr lang="en-US" dirty="0"/>
              <a:t>3.	Competitive analysis</a:t>
            </a:r>
          </a:p>
          <a:p>
            <a:pPr marL="685800" indent="-685800" algn="l">
              <a:buNone/>
            </a:pPr>
            <a:r>
              <a:rPr lang="en-US" dirty="0"/>
              <a:t>4.	Strategic control</a:t>
            </a:r>
          </a:p>
          <a:p>
            <a:pPr marL="685800" indent="-685800" algn="l">
              <a:buNone/>
            </a:pPr>
            <a:r>
              <a:rPr lang="en-US" dirty="0"/>
              <a:t>5.	Adaptation</a:t>
            </a:r>
          </a:p>
          <a:p>
            <a:pPr marL="685800" indent="-685800" algn="l">
              <a:buNone/>
            </a:pPr>
            <a:endParaRPr lang="en-US" dirty="0"/>
          </a:p>
        </p:txBody>
      </p:sp>
    </p:spTree>
    <p:extLst>
      <p:ext uri="{BB962C8B-B14F-4D97-AF65-F5344CB8AC3E}">
        <p14:creationId xmlns:p14="http://schemas.microsoft.com/office/powerpoint/2010/main" val="3106671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1167872" cy="1499616"/>
          </a:xfrm>
        </p:spPr>
        <p:txBody>
          <a:bodyPr>
            <a:normAutofit/>
          </a:bodyPr>
          <a:lstStyle/>
          <a:p>
            <a:r>
              <a:rPr lang="en-US" sz="4000" cap="none" dirty="0" smtClean="0"/>
              <a:t>Importance Of The Studies Of Business Environment </a:t>
            </a:r>
            <a:r>
              <a:rPr lang="en-US" sz="4000" cap="none" dirty="0" smtClean="0"/>
              <a:t>…(</a:t>
            </a:r>
            <a:r>
              <a:rPr lang="en-US" sz="4000" cap="none" dirty="0" err="1" smtClean="0"/>
              <a:t>contd</a:t>
            </a:r>
            <a:r>
              <a:rPr lang="en-US" sz="4000" cap="none" dirty="0" smtClean="0"/>
              <a:t>)</a:t>
            </a:r>
            <a:endParaRPr lang="en-US" sz="4000" cap="none" dirty="0"/>
          </a:p>
        </p:txBody>
      </p:sp>
      <p:sp>
        <p:nvSpPr>
          <p:cNvPr id="4" name="Content Placeholder 3"/>
          <p:cNvSpPr>
            <a:spLocks noGrp="1"/>
          </p:cNvSpPr>
          <p:nvPr>
            <p:ph idx="1"/>
          </p:nvPr>
        </p:nvSpPr>
        <p:spPr/>
        <p:txBody>
          <a:bodyPr>
            <a:normAutofit/>
          </a:bodyPr>
          <a:lstStyle/>
          <a:p>
            <a:pPr marL="685800" indent="-685800" algn="l">
              <a:buNone/>
            </a:pPr>
            <a:r>
              <a:rPr lang="en-US" dirty="0"/>
              <a:t>6.	Stability and sustainability: </a:t>
            </a:r>
          </a:p>
          <a:p>
            <a:pPr marL="685800" indent="-685800" algn="l">
              <a:buNone/>
            </a:pPr>
            <a:r>
              <a:rPr lang="en-US" dirty="0"/>
              <a:t>7.	Dynamism: </a:t>
            </a:r>
          </a:p>
          <a:p>
            <a:pPr marL="685800" indent="-685800" algn="l">
              <a:buNone/>
            </a:pPr>
            <a:r>
              <a:rPr lang="en-US" dirty="0"/>
              <a:t>8.	Lobbying</a:t>
            </a:r>
          </a:p>
          <a:p>
            <a:pPr marL="685800" indent="-685800" algn="l">
              <a:buNone/>
            </a:pPr>
            <a:r>
              <a:rPr lang="en-US" dirty="0"/>
              <a:t>9.	Public image</a:t>
            </a:r>
            <a:endParaRPr lang="en-US" dirty="0"/>
          </a:p>
        </p:txBody>
      </p:sp>
    </p:spTree>
    <p:extLst>
      <p:ext uri="{BB962C8B-B14F-4D97-AF65-F5344CB8AC3E}">
        <p14:creationId xmlns:p14="http://schemas.microsoft.com/office/powerpoint/2010/main" val="10665187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a:t>
            </a:r>
            <a:r>
              <a:rPr lang="en-US" dirty="0"/>
              <a:t>of Corporate Social Responsibility of Business</a:t>
            </a:r>
          </a:p>
        </p:txBody>
      </p:sp>
      <p:sp>
        <p:nvSpPr>
          <p:cNvPr id="5" name="Content Placeholder 4"/>
          <p:cNvSpPr>
            <a:spLocks noGrp="1"/>
          </p:cNvSpPr>
          <p:nvPr>
            <p:ph idx="1"/>
          </p:nvPr>
        </p:nvSpPr>
        <p:spPr/>
        <p:txBody>
          <a:bodyPr/>
          <a:lstStyle/>
          <a:p>
            <a:r>
              <a:rPr lang="en-US" dirty="0" smtClean="0"/>
              <a:t>Corporate </a:t>
            </a:r>
            <a:r>
              <a:rPr lang="en-US" dirty="0"/>
              <a:t>social responsibility (CSR) is the discretionary efforts by a firm toward the society.  It involves the activities which are beyond direct economic benefits and legal compliance. </a:t>
            </a:r>
          </a:p>
        </p:txBody>
      </p:sp>
    </p:spTree>
    <p:extLst>
      <p:ext uri="{BB962C8B-B14F-4D97-AF65-F5344CB8AC3E}">
        <p14:creationId xmlns:p14="http://schemas.microsoft.com/office/powerpoint/2010/main" val="2319144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Importance Of Corporate Social Responsibility Of Business</a:t>
            </a:r>
            <a:endParaRPr lang="en-US" cap="none" dirty="0"/>
          </a:p>
        </p:txBody>
      </p:sp>
      <p:sp>
        <p:nvSpPr>
          <p:cNvPr id="4" name="Content Placeholder 3"/>
          <p:cNvSpPr>
            <a:spLocks noGrp="1"/>
          </p:cNvSpPr>
          <p:nvPr>
            <p:ph idx="1"/>
          </p:nvPr>
        </p:nvSpPr>
        <p:spPr/>
        <p:txBody>
          <a:bodyPr>
            <a:normAutofit/>
          </a:bodyPr>
          <a:lstStyle/>
          <a:p>
            <a:pPr>
              <a:lnSpc>
                <a:spcPct val="100000"/>
              </a:lnSpc>
              <a:tabLst>
                <a:tab pos="682625" algn="l"/>
              </a:tabLst>
            </a:pPr>
            <a:r>
              <a:rPr lang="en-US" dirty="0">
                <a:solidFill>
                  <a:srgbClr val="00B0F0"/>
                </a:solidFill>
              </a:rPr>
              <a:t>The following are the importance of corporate social responsibility for an organization: </a:t>
            </a:r>
            <a:endParaRPr lang="en-US" dirty="0">
              <a:solidFill>
                <a:srgbClr val="00B0F0"/>
              </a:solidFill>
            </a:endParaRPr>
          </a:p>
          <a:p>
            <a:pPr marL="685800" indent="-685800" algn="l">
              <a:buNone/>
            </a:pPr>
            <a:r>
              <a:rPr lang="en-US" dirty="0" smtClean="0"/>
              <a:t>1</a:t>
            </a:r>
            <a:r>
              <a:rPr lang="en-US" dirty="0" smtClean="0"/>
              <a:t>.	Boosts company image </a:t>
            </a:r>
          </a:p>
          <a:p>
            <a:pPr marL="685800" indent="-685800" algn="l">
              <a:buNone/>
            </a:pPr>
            <a:r>
              <a:rPr lang="en-US" dirty="0" smtClean="0"/>
              <a:t>2.	Builds strong customer relationships</a:t>
            </a:r>
          </a:p>
          <a:p>
            <a:pPr marL="685800" indent="-685800" algn="l">
              <a:buNone/>
            </a:pPr>
            <a:r>
              <a:rPr lang="en-US" dirty="0" smtClean="0"/>
              <a:t>3.	Positive relationship with society</a:t>
            </a:r>
          </a:p>
          <a:p>
            <a:pPr marL="685800" indent="-685800" algn="l">
              <a:buNone/>
            </a:pPr>
            <a:r>
              <a:rPr lang="en-US" dirty="0" smtClean="0"/>
              <a:t>4.	Boosts employee morale</a:t>
            </a:r>
          </a:p>
          <a:p>
            <a:pPr marL="685800" indent="-685800" algn="l">
              <a:buNone/>
            </a:pPr>
            <a:endParaRPr lang="en-US" dirty="0"/>
          </a:p>
        </p:txBody>
      </p:sp>
    </p:spTree>
    <p:extLst>
      <p:ext uri="{BB962C8B-B14F-4D97-AF65-F5344CB8AC3E}">
        <p14:creationId xmlns:p14="http://schemas.microsoft.com/office/powerpoint/2010/main" val="23097253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Importance Of Corporate Social Responsibility Of </a:t>
            </a:r>
            <a:r>
              <a:rPr lang="en-US" cap="none" dirty="0" smtClean="0"/>
              <a:t>Business …(</a:t>
            </a:r>
            <a:r>
              <a:rPr lang="en-US" cap="none" dirty="0" err="1" smtClean="0"/>
              <a:t>contd</a:t>
            </a:r>
            <a:r>
              <a:rPr lang="en-US" cap="none" dirty="0" smtClean="0"/>
              <a:t>)</a:t>
            </a:r>
            <a:endParaRPr lang="en-US" cap="none" dirty="0"/>
          </a:p>
        </p:txBody>
      </p:sp>
      <p:sp>
        <p:nvSpPr>
          <p:cNvPr id="4" name="Content Placeholder 3"/>
          <p:cNvSpPr>
            <a:spLocks noGrp="1"/>
          </p:cNvSpPr>
          <p:nvPr>
            <p:ph idx="1"/>
          </p:nvPr>
        </p:nvSpPr>
        <p:spPr/>
        <p:txBody>
          <a:bodyPr>
            <a:normAutofit/>
          </a:bodyPr>
          <a:lstStyle/>
          <a:p>
            <a:pPr marL="685800" indent="-685800">
              <a:buNone/>
            </a:pPr>
            <a:r>
              <a:rPr lang="en-US" dirty="0"/>
              <a:t>5.	Better access to finance</a:t>
            </a:r>
          </a:p>
          <a:p>
            <a:pPr marL="685800" indent="-685800">
              <a:buNone/>
            </a:pPr>
            <a:r>
              <a:rPr lang="en-US" dirty="0"/>
              <a:t>6.	Positive media attention</a:t>
            </a:r>
          </a:p>
          <a:p>
            <a:pPr marL="685800" indent="-685800">
              <a:buNone/>
            </a:pPr>
            <a:r>
              <a:rPr lang="en-US" dirty="0"/>
              <a:t>7.	Reduces legal burden</a:t>
            </a:r>
          </a:p>
          <a:p>
            <a:pPr marL="685800" indent="-685800">
              <a:buNone/>
            </a:pPr>
            <a:r>
              <a:rPr lang="en-US" dirty="0"/>
              <a:t>8.	New business opportunities</a:t>
            </a:r>
          </a:p>
          <a:p>
            <a:pPr marL="685800" indent="-685800">
              <a:buNone/>
            </a:pPr>
            <a:endParaRPr lang="en-US" b="1" dirty="0"/>
          </a:p>
        </p:txBody>
      </p:sp>
    </p:spTree>
    <p:extLst>
      <p:ext uri="{BB962C8B-B14F-4D97-AF65-F5344CB8AC3E}">
        <p14:creationId xmlns:p14="http://schemas.microsoft.com/office/powerpoint/2010/main" val="661585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t>
            </a:r>
            <a:r>
              <a:rPr lang="en-US" dirty="0"/>
              <a:t>OBJECTIVES</a:t>
            </a:r>
          </a:p>
        </p:txBody>
      </p:sp>
      <p:sp>
        <p:nvSpPr>
          <p:cNvPr id="4" name="Rounded Rectangle 3"/>
          <p:cNvSpPr/>
          <p:nvPr/>
        </p:nvSpPr>
        <p:spPr>
          <a:xfrm>
            <a:off x="754743" y="2133600"/>
            <a:ext cx="10537371" cy="6096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a:buNone/>
            </a:pPr>
            <a:r>
              <a:rPr lang="en-US" b="1" dirty="0">
                <a:solidFill>
                  <a:srgbClr val="FFFF00"/>
                </a:solidFill>
              </a:rPr>
              <a:t>After studying this chapter, the students are expected to;</a:t>
            </a:r>
          </a:p>
          <a:p>
            <a:pPr marL="623888" indent="-623888">
              <a:buFont typeface="Wingdings" pitchFamily="2" charset="2"/>
              <a:buChar char="q"/>
            </a:pPr>
            <a:r>
              <a:rPr lang="en-US" sz="2000" dirty="0" smtClean="0"/>
              <a:t>Know </a:t>
            </a:r>
            <a:r>
              <a:rPr lang="en-US" sz="2000" dirty="0"/>
              <a:t>the Business environment and society.</a:t>
            </a:r>
          </a:p>
          <a:p>
            <a:pPr marL="623888" indent="-623888">
              <a:buFont typeface="Wingdings" pitchFamily="2" charset="2"/>
              <a:buChar char="q"/>
            </a:pPr>
            <a:r>
              <a:rPr lang="en-US" sz="2000" dirty="0" smtClean="0"/>
              <a:t>Know </a:t>
            </a:r>
            <a:r>
              <a:rPr lang="en-US" sz="2000" dirty="0"/>
              <a:t>the concept, characteristics and components of business environment. </a:t>
            </a:r>
          </a:p>
          <a:p>
            <a:pPr marL="623888" indent="-623888">
              <a:buFont typeface="Wingdings" pitchFamily="2" charset="2"/>
              <a:buChar char="q"/>
            </a:pPr>
            <a:r>
              <a:rPr lang="en-US" sz="2000" dirty="0" smtClean="0"/>
              <a:t>Understand </a:t>
            </a:r>
            <a:r>
              <a:rPr lang="en-US" sz="2000" dirty="0"/>
              <a:t>corporate social responsibility, ethics, corporate governance and ethical standards</a:t>
            </a:r>
            <a:r>
              <a:rPr lang="en-US" sz="2000" dirty="0" smtClean="0"/>
              <a:t>.</a:t>
            </a:r>
            <a:endParaRPr lang="en-US" sz="2000" dirty="0"/>
          </a:p>
        </p:txBody>
      </p:sp>
    </p:spTree>
    <p:extLst>
      <p:ext uri="{BB962C8B-B14F-4D97-AF65-F5344CB8AC3E}">
        <p14:creationId xmlns:p14="http://schemas.microsoft.com/office/powerpoint/2010/main" val="2814753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Elements Of The Socially Responsible Organization</a:t>
            </a:r>
            <a:endParaRPr lang="en-US" cap="none" dirty="0"/>
          </a:p>
        </p:txBody>
      </p:sp>
      <p:sp>
        <p:nvSpPr>
          <p:cNvPr id="3" name="Content Placeholder 2"/>
          <p:cNvSpPr>
            <a:spLocks noGrp="1"/>
          </p:cNvSpPr>
          <p:nvPr>
            <p:ph idx="1"/>
          </p:nvPr>
        </p:nvSpPr>
        <p:spPr/>
        <p:txBody>
          <a:bodyPr>
            <a:normAutofit/>
          </a:bodyPr>
          <a:lstStyle/>
          <a:p>
            <a:pPr>
              <a:lnSpc>
                <a:spcPct val="110000"/>
              </a:lnSpc>
              <a:tabLst>
                <a:tab pos="682625" algn="l"/>
              </a:tabLst>
            </a:pPr>
            <a:r>
              <a:rPr lang="en-US" sz="2600" dirty="0">
                <a:solidFill>
                  <a:srgbClr val="00B0F0"/>
                </a:solidFill>
              </a:rPr>
              <a:t>Socially responsible organizations have certain elements which are discussed below.</a:t>
            </a:r>
          </a:p>
          <a:p>
            <a:pPr marL="685800" indent="-685800" algn="l">
              <a:buNone/>
            </a:pPr>
            <a:r>
              <a:rPr lang="en-US" dirty="0" smtClean="0"/>
              <a:t>1</a:t>
            </a:r>
            <a:r>
              <a:rPr lang="en-US" dirty="0"/>
              <a:t>.	Accountable</a:t>
            </a:r>
          </a:p>
          <a:p>
            <a:pPr marL="685800" indent="-685800" algn="l">
              <a:buNone/>
            </a:pPr>
            <a:r>
              <a:rPr lang="en-US" dirty="0"/>
              <a:t>2.	Collaboration</a:t>
            </a:r>
          </a:p>
          <a:p>
            <a:pPr marL="685800" indent="-685800" algn="l">
              <a:buNone/>
            </a:pPr>
            <a:r>
              <a:rPr lang="en-US" dirty="0"/>
              <a:t>3.	Voluntary</a:t>
            </a:r>
          </a:p>
          <a:p>
            <a:pPr marL="685800" indent="-685800" algn="l">
              <a:buNone/>
            </a:pPr>
            <a:r>
              <a:rPr lang="en-US" dirty="0"/>
              <a:t>4.	Internal assessment</a:t>
            </a:r>
          </a:p>
          <a:p>
            <a:pPr marL="685800" indent="-685800" algn="l">
              <a:buNone/>
            </a:pPr>
            <a:r>
              <a:rPr lang="en-US" dirty="0"/>
              <a:t>5.	Put social responsibility in </a:t>
            </a:r>
            <a:r>
              <a:rPr lang="en-US" dirty="0" smtClean="0"/>
              <a:t>writing</a:t>
            </a:r>
            <a:endParaRPr lang="en-US" dirty="0"/>
          </a:p>
        </p:txBody>
      </p:sp>
    </p:spTree>
    <p:extLst>
      <p:ext uri="{BB962C8B-B14F-4D97-AF65-F5344CB8AC3E}">
        <p14:creationId xmlns:p14="http://schemas.microsoft.com/office/powerpoint/2010/main" val="39195737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Elements Of The Socially Responsible </a:t>
            </a:r>
            <a:r>
              <a:rPr lang="en-US" cap="none" dirty="0" smtClean="0"/>
              <a:t>Organization …(</a:t>
            </a:r>
            <a:r>
              <a:rPr lang="en-US" cap="none" dirty="0" err="1" smtClean="0"/>
              <a:t>contd</a:t>
            </a:r>
            <a:r>
              <a:rPr lang="en-US" cap="none" dirty="0" smtClean="0"/>
              <a:t>)</a:t>
            </a:r>
            <a:endParaRPr lang="en-US" cap="none" dirty="0"/>
          </a:p>
        </p:txBody>
      </p:sp>
      <p:sp>
        <p:nvSpPr>
          <p:cNvPr id="3" name="Content Placeholder 2"/>
          <p:cNvSpPr>
            <a:spLocks noGrp="1"/>
          </p:cNvSpPr>
          <p:nvPr>
            <p:ph idx="1"/>
          </p:nvPr>
        </p:nvSpPr>
        <p:spPr/>
        <p:txBody>
          <a:bodyPr>
            <a:normAutofit/>
          </a:bodyPr>
          <a:lstStyle/>
          <a:p>
            <a:pPr marL="685800" indent="-685800" algn="l">
              <a:buNone/>
            </a:pPr>
            <a:r>
              <a:rPr lang="en-US" dirty="0"/>
              <a:t>6.	Embed social responsibility into the company planning and budget processes</a:t>
            </a:r>
          </a:p>
          <a:p>
            <a:pPr marL="685800" indent="-685800" algn="l">
              <a:buNone/>
            </a:pPr>
            <a:r>
              <a:rPr lang="en-US" dirty="0"/>
              <a:t>7.	Create an open </a:t>
            </a:r>
            <a:r>
              <a:rPr lang="en-US" dirty="0" smtClean="0"/>
              <a:t>environment</a:t>
            </a:r>
          </a:p>
          <a:p>
            <a:pPr marL="685800" indent="-685800" algn="l">
              <a:buNone/>
            </a:pPr>
            <a:r>
              <a:rPr lang="en-US" dirty="0" smtClean="0"/>
              <a:t>8</a:t>
            </a:r>
            <a:r>
              <a:rPr lang="en-US" dirty="0"/>
              <a:t>.	Support of senior management</a:t>
            </a:r>
          </a:p>
          <a:p>
            <a:pPr marL="685800" indent="-685800" algn="l">
              <a:buNone/>
            </a:pPr>
            <a:r>
              <a:rPr lang="en-US" dirty="0"/>
              <a:t>9.	Measure social responsibility performance</a:t>
            </a:r>
          </a:p>
          <a:p>
            <a:pPr marL="685800" indent="-685800" algn="l">
              <a:buNone/>
            </a:pPr>
            <a:r>
              <a:rPr lang="en-US" dirty="0"/>
              <a:t>10.	Communicate social responsibility performance to all stakeholders: </a:t>
            </a:r>
          </a:p>
          <a:p>
            <a:pPr marL="685800" indent="-685800" algn="l">
              <a:buNone/>
            </a:pPr>
            <a:r>
              <a:rPr lang="en-US" dirty="0"/>
              <a:t>11.	Take social responsibility as top agenda</a:t>
            </a:r>
          </a:p>
          <a:p>
            <a:pPr marL="685800" indent="-685800" algn="l">
              <a:buNone/>
            </a:pPr>
            <a:r>
              <a:rPr lang="en-US" dirty="0"/>
              <a:t>12.	Train employees directly involved in social responsibility activities</a:t>
            </a:r>
          </a:p>
          <a:p>
            <a:pPr marL="685800" indent="-685800" algn="l">
              <a:buNone/>
            </a:pPr>
            <a:endParaRPr lang="en-US" dirty="0"/>
          </a:p>
        </p:txBody>
      </p:sp>
    </p:spTree>
    <p:extLst>
      <p:ext uri="{BB962C8B-B14F-4D97-AF65-F5344CB8AC3E}">
        <p14:creationId xmlns:p14="http://schemas.microsoft.com/office/powerpoint/2010/main" val="4493431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Approaches/Strategies </a:t>
            </a:r>
            <a:r>
              <a:rPr lang="en-US" dirty="0"/>
              <a:t>of Social Responsibility</a:t>
            </a:r>
          </a:p>
        </p:txBody>
      </p:sp>
      <p:sp>
        <p:nvSpPr>
          <p:cNvPr id="5" name="Content Placeholder 4"/>
          <p:cNvSpPr>
            <a:spLocks noGrp="1"/>
          </p:cNvSpPr>
          <p:nvPr>
            <p:ph idx="1"/>
          </p:nvPr>
        </p:nvSpPr>
        <p:spPr/>
        <p:txBody>
          <a:bodyPr>
            <a:normAutofit/>
          </a:bodyPr>
          <a:lstStyle/>
          <a:p>
            <a:pPr>
              <a:lnSpc>
                <a:spcPct val="100000"/>
              </a:lnSpc>
              <a:tabLst>
                <a:tab pos="682625" algn="l"/>
              </a:tabLst>
            </a:pPr>
            <a:r>
              <a:rPr lang="en-US" dirty="0"/>
              <a:t>Corporate social responsibility is an approach of the management towards building a long-term relationship with the society. It is the business obligation towards the society.</a:t>
            </a:r>
            <a:endParaRPr lang="en-US" dirty="0"/>
          </a:p>
          <a:p>
            <a:pPr marL="685800" indent="-685800">
              <a:buNone/>
            </a:pPr>
            <a:r>
              <a:rPr lang="en-US" dirty="0" smtClean="0"/>
              <a:t>1</a:t>
            </a:r>
            <a:r>
              <a:rPr lang="en-US" dirty="0"/>
              <a:t>. 	Social obstruction approach: </a:t>
            </a:r>
          </a:p>
          <a:p>
            <a:pPr marL="685800" indent="-685800">
              <a:buNone/>
            </a:pPr>
            <a:r>
              <a:rPr lang="en-US" dirty="0"/>
              <a:t>2. 	Social obligation or defensive approach </a:t>
            </a:r>
          </a:p>
          <a:p>
            <a:pPr marL="685800" indent="-685800">
              <a:buNone/>
            </a:pPr>
            <a:r>
              <a:rPr lang="en-US" dirty="0"/>
              <a:t>3. 	Social responsive or accommodation approach </a:t>
            </a:r>
          </a:p>
          <a:p>
            <a:pPr marL="685800" indent="-685800">
              <a:buNone/>
            </a:pPr>
            <a:r>
              <a:rPr lang="en-US" dirty="0"/>
              <a:t>4. 	Social contribution or proactive approach</a:t>
            </a:r>
          </a:p>
        </p:txBody>
      </p:sp>
    </p:spTree>
    <p:extLst>
      <p:ext uri="{BB962C8B-B14F-4D97-AF65-F5344CB8AC3E}">
        <p14:creationId xmlns:p14="http://schemas.microsoft.com/office/powerpoint/2010/main" val="3935601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a:t>
            </a:r>
            <a:r>
              <a:rPr lang="en-US" dirty="0"/>
              <a:t>of Social Responsibility of Business</a:t>
            </a:r>
          </a:p>
        </p:txBody>
      </p:sp>
      <p:sp>
        <p:nvSpPr>
          <p:cNvPr id="3" name="Content Placeholder 2"/>
          <p:cNvSpPr>
            <a:spLocks noGrp="1"/>
          </p:cNvSpPr>
          <p:nvPr>
            <p:ph idx="1"/>
          </p:nvPr>
        </p:nvSpPr>
        <p:spPr/>
        <p:txBody>
          <a:bodyPr>
            <a:normAutofit lnSpcReduction="10000"/>
          </a:bodyPr>
          <a:lstStyle/>
          <a:p>
            <a:pPr>
              <a:lnSpc>
                <a:spcPct val="100000"/>
              </a:lnSpc>
              <a:tabLst>
                <a:tab pos="682625" algn="l"/>
              </a:tabLst>
            </a:pPr>
            <a:r>
              <a:rPr lang="en-US" dirty="0"/>
              <a:t>Social responsibility is related to building a long-term relationship with the society as well as stakeholders. The central idea behind this is the business sector should be responsible towards the community and nation and build good image. </a:t>
            </a:r>
            <a:endParaRPr lang="en-US" dirty="0"/>
          </a:p>
          <a:p>
            <a:pPr marL="685800" indent="-685800">
              <a:buNone/>
            </a:pPr>
            <a:r>
              <a:rPr lang="en-US" dirty="0" smtClean="0"/>
              <a:t>1</a:t>
            </a:r>
            <a:r>
              <a:rPr lang="en-US" dirty="0"/>
              <a:t>. 	Responsibility towards investors/shareholders</a:t>
            </a:r>
          </a:p>
          <a:p>
            <a:pPr marL="685800" indent="-685800">
              <a:buNone/>
            </a:pPr>
            <a:r>
              <a:rPr lang="en-US" dirty="0"/>
              <a:t>2. 	Responsibility towards consumers</a:t>
            </a:r>
          </a:p>
          <a:p>
            <a:pPr marL="685800" indent="-685800">
              <a:buNone/>
            </a:pPr>
            <a:r>
              <a:rPr lang="en-US" dirty="0"/>
              <a:t>3. 	Responsibility towards employees</a:t>
            </a:r>
          </a:p>
          <a:p>
            <a:pPr marL="685800" indent="-685800">
              <a:buNone/>
            </a:pPr>
            <a:r>
              <a:rPr lang="en-US" dirty="0"/>
              <a:t>4. 	Responsibility towards government</a:t>
            </a:r>
          </a:p>
          <a:p>
            <a:pPr marL="685800" indent="-685800">
              <a:buNone/>
            </a:pPr>
            <a:r>
              <a:rPr lang="en-US" dirty="0"/>
              <a:t>5. 	Responsibility towards community</a:t>
            </a:r>
          </a:p>
          <a:p>
            <a:pPr marL="685800" indent="-685800">
              <a:buNone/>
            </a:pPr>
            <a:endParaRPr lang="en-US" dirty="0"/>
          </a:p>
        </p:txBody>
      </p:sp>
    </p:spTree>
    <p:extLst>
      <p:ext uri="{BB962C8B-B14F-4D97-AF65-F5344CB8AC3E}">
        <p14:creationId xmlns:p14="http://schemas.microsoft.com/office/powerpoint/2010/main" val="30952935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Arguments </a:t>
            </a:r>
            <a:r>
              <a:rPr lang="en-US" dirty="0"/>
              <a:t>against Social Responsibility </a:t>
            </a:r>
          </a:p>
        </p:txBody>
      </p:sp>
      <p:sp>
        <p:nvSpPr>
          <p:cNvPr id="3" name="Content Placeholder 2"/>
          <p:cNvSpPr>
            <a:spLocks noGrp="1"/>
          </p:cNvSpPr>
          <p:nvPr>
            <p:ph idx="1"/>
          </p:nvPr>
        </p:nvSpPr>
        <p:spPr/>
        <p:txBody>
          <a:bodyPr>
            <a:normAutofit/>
          </a:bodyPr>
          <a:lstStyle/>
          <a:p>
            <a:pPr>
              <a:lnSpc>
                <a:spcPct val="100000"/>
              </a:lnSpc>
              <a:tabLst>
                <a:tab pos="682625" algn="l"/>
              </a:tabLst>
            </a:pPr>
            <a:r>
              <a:rPr lang="en-US" dirty="0"/>
              <a:t>Social responsibility is one of the major function of modern organizations. It is needed for the long-term growth and sustainability of a business. However, there are some arguments against social responsibility of business. </a:t>
            </a:r>
          </a:p>
          <a:p>
            <a:pPr marL="685800" indent="-685800">
              <a:buNone/>
            </a:pPr>
            <a:r>
              <a:rPr lang="en-US" dirty="0" smtClean="0"/>
              <a:t>1</a:t>
            </a:r>
            <a:r>
              <a:rPr lang="en-US" dirty="0"/>
              <a:t>.	Not a basis function</a:t>
            </a:r>
          </a:p>
          <a:p>
            <a:pPr marL="685800" indent="-685800">
              <a:buNone/>
            </a:pPr>
            <a:r>
              <a:rPr lang="en-US" dirty="0"/>
              <a:t>2.	Distorts profit</a:t>
            </a:r>
          </a:p>
          <a:p>
            <a:pPr marL="685800" indent="-685800">
              <a:buNone/>
            </a:pPr>
            <a:r>
              <a:rPr lang="en-US" dirty="0"/>
              <a:t>3.	Operational problems</a:t>
            </a:r>
          </a:p>
          <a:p>
            <a:pPr marL="685800" indent="-685800">
              <a:buNone/>
            </a:pPr>
            <a:r>
              <a:rPr lang="en-US" dirty="0"/>
              <a:t>4.	Difficulty in qualification</a:t>
            </a:r>
          </a:p>
          <a:p>
            <a:pPr marL="685800" indent="-685800">
              <a:buNone/>
            </a:pPr>
            <a:endParaRPr lang="en-US" dirty="0"/>
          </a:p>
        </p:txBody>
      </p:sp>
    </p:spTree>
    <p:extLst>
      <p:ext uri="{BB962C8B-B14F-4D97-AF65-F5344CB8AC3E}">
        <p14:creationId xmlns:p14="http://schemas.microsoft.com/office/powerpoint/2010/main" val="16844698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a:t>
            </a:r>
            <a:r>
              <a:rPr lang="en-US" dirty="0"/>
              <a:t>of Business Ethics</a:t>
            </a:r>
          </a:p>
        </p:txBody>
      </p:sp>
      <p:sp>
        <p:nvSpPr>
          <p:cNvPr id="3" name="Content Placeholder 2"/>
          <p:cNvSpPr>
            <a:spLocks noGrp="1"/>
          </p:cNvSpPr>
          <p:nvPr>
            <p:ph idx="1"/>
          </p:nvPr>
        </p:nvSpPr>
        <p:spPr/>
        <p:txBody>
          <a:bodyPr/>
          <a:lstStyle/>
          <a:p>
            <a:r>
              <a:rPr lang="en-US" dirty="0" smtClean="0"/>
              <a:t>Business </a:t>
            </a:r>
            <a:r>
              <a:rPr lang="en-US" dirty="0"/>
              <a:t>ethics are moral principles that guide the way a business behaves. They may take the form of written and unwritten codes of principles, and values and are determined by an organization’s culture.</a:t>
            </a:r>
          </a:p>
        </p:txBody>
      </p:sp>
    </p:spTree>
    <p:extLst>
      <p:ext uri="{BB962C8B-B14F-4D97-AF65-F5344CB8AC3E}">
        <p14:creationId xmlns:p14="http://schemas.microsoft.com/office/powerpoint/2010/main" val="3235859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Importance/Significance </a:t>
            </a:r>
            <a:r>
              <a:rPr lang="en-US" dirty="0"/>
              <a:t>of Business Ethics </a:t>
            </a:r>
          </a:p>
        </p:txBody>
      </p:sp>
      <p:sp>
        <p:nvSpPr>
          <p:cNvPr id="3" name="Content Placeholder 2"/>
          <p:cNvSpPr>
            <a:spLocks noGrp="1"/>
          </p:cNvSpPr>
          <p:nvPr>
            <p:ph idx="1"/>
          </p:nvPr>
        </p:nvSpPr>
        <p:spPr/>
        <p:txBody>
          <a:bodyPr>
            <a:normAutofit fontScale="92500" lnSpcReduction="10000"/>
          </a:bodyPr>
          <a:lstStyle/>
          <a:p>
            <a:pPr>
              <a:lnSpc>
                <a:spcPct val="110000"/>
              </a:lnSpc>
              <a:tabLst>
                <a:tab pos="682625" algn="l"/>
              </a:tabLst>
            </a:pPr>
            <a:r>
              <a:rPr lang="en-US" sz="2600" dirty="0">
                <a:solidFill>
                  <a:schemeClr val="tx1">
                    <a:lumMod val="65000"/>
                    <a:lumOff val="35000"/>
                  </a:schemeClr>
                </a:solidFill>
              </a:rPr>
              <a:t>Strategic decision makers should consider ethical issues while making decisions since a business with high ethical standards can be benefited in a number of ways.</a:t>
            </a:r>
          </a:p>
          <a:p>
            <a:pPr marL="685800" indent="-685800">
              <a:buNone/>
            </a:pPr>
            <a:r>
              <a:rPr lang="en-US" dirty="0" smtClean="0"/>
              <a:t>1</a:t>
            </a:r>
            <a:r>
              <a:rPr lang="en-US" dirty="0"/>
              <a:t>.	Promotes goodwill and image</a:t>
            </a:r>
          </a:p>
          <a:p>
            <a:pPr marL="685800" indent="-685800">
              <a:buNone/>
            </a:pPr>
            <a:r>
              <a:rPr lang="en-US" dirty="0"/>
              <a:t>2.	Good relationship with stakeholders</a:t>
            </a:r>
          </a:p>
          <a:p>
            <a:pPr marL="685800" indent="-685800">
              <a:buNone/>
            </a:pPr>
            <a:r>
              <a:rPr lang="en-US" dirty="0"/>
              <a:t>3.	Less government intervention</a:t>
            </a:r>
          </a:p>
          <a:p>
            <a:pPr marL="685800" indent="-685800">
              <a:buNone/>
            </a:pPr>
            <a:r>
              <a:rPr lang="en-US" dirty="0"/>
              <a:t>4.	Promotes competition</a:t>
            </a:r>
          </a:p>
          <a:p>
            <a:pPr marL="685800" indent="-685800">
              <a:buNone/>
            </a:pPr>
            <a:r>
              <a:rPr lang="en-US" dirty="0"/>
              <a:t>5.	Promotes social responsibility</a:t>
            </a:r>
          </a:p>
          <a:p>
            <a:pPr marL="685800" indent="-685800">
              <a:buNone/>
            </a:pPr>
            <a:r>
              <a:rPr lang="en-US" dirty="0"/>
              <a:t>6.	Improve working environment</a:t>
            </a:r>
          </a:p>
          <a:p>
            <a:pPr marL="685800" indent="-685800">
              <a:buNone/>
            </a:pPr>
            <a:endParaRPr lang="en-US" dirty="0"/>
          </a:p>
        </p:txBody>
      </p:sp>
    </p:spTree>
    <p:extLst>
      <p:ext uri="{BB962C8B-B14F-4D97-AF65-F5344CB8AC3E}">
        <p14:creationId xmlns:p14="http://schemas.microsoft.com/office/powerpoint/2010/main" val="505480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a:t>
            </a:r>
            <a:r>
              <a:rPr lang="en-US" dirty="0"/>
              <a:t>Issues in a Business</a:t>
            </a:r>
          </a:p>
        </p:txBody>
      </p:sp>
      <p:sp>
        <p:nvSpPr>
          <p:cNvPr id="3" name="Content Placeholder 2"/>
          <p:cNvSpPr>
            <a:spLocks noGrp="1"/>
          </p:cNvSpPr>
          <p:nvPr>
            <p:ph idx="1"/>
          </p:nvPr>
        </p:nvSpPr>
        <p:spPr>
          <a:xfrm>
            <a:off x="1024128" y="2286000"/>
            <a:ext cx="9720073" cy="774700"/>
          </a:xfrm>
        </p:spPr>
        <p:txBody>
          <a:bodyPr>
            <a:normAutofit lnSpcReduction="10000"/>
          </a:bodyPr>
          <a:lstStyle/>
          <a:p>
            <a:pPr>
              <a:lnSpc>
                <a:spcPct val="100000"/>
              </a:lnSpc>
              <a:tabLst>
                <a:tab pos="682625" algn="l"/>
              </a:tabLst>
            </a:pPr>
            <a:r>
              <a:rPr lang="en-US" dirty="0">
                <a:solidFill>
                  <a:srgbClr val="00B0F0"/>
                </a:solidFill>
              </a:rPr>
              <a:t>There is a broad spectrum of ethical issues based on the functions of a business organization. </a:t>
            </a:r>
            <a:r>
              <a:rPr lang="en-US" dirty="0">
                <a:solidFill>
                  <a:srgbClr val="00B0F0"/>
                </a:solidFill>
              </a:rPr>
              <a:t>They are</a:t>
            </a:r>
            <a:r>
              <a:rPr lang="en-US" dirty="0" smtClean="0">
                <a:solidFill>
                  <a:srgbClr val="00B0F0"/>
                </a:solidFill>
              </a:rPr>
              <a:t>:</a:t>
            </a:r>
            <a:endParaRPr lang="en-US" dirty="0">
              <a:solidFill>
                <a:srgbClr val="00B0F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9384" y="2893147"/>
            <a:ext cx="4088370" cy="378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2251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a:t>
            </a:r>
            <a:r>
              <a:rPr lang="en-US" dirty="0"/>
              <a:t>Issues in a </a:t>
            </a:r>
            <a:r>
              <a:rPr lang="en-US" dirty="0" smtClean="0"/>
              <a:t>Business …(</a:t>
            </a:r>
            <a:r>
              <a:rPr lang="en-US" dirty="0" err="1" smtClean="0"/>
              <a:t>contd</a:t>
            </a:r>
            <a:r>
              <a:rPr lang="en-US" dirty="0" smtClean="0"/>
              <a:t>)</a:t>
            </a:r>
            <a:endParaRPr lang="en-US" dirty="0"/>
          </a:p>
        </p:txBody>
      </p:sp>
      <p:sp>
        <p:nvSpPr>
          <p:cNvPr id="3" name="Content Placeholder 2"/>
          <p:cNvSpPr>
            <a:spLocks noGrp="1"/>
          </p:cNvSpPr>
          <p:nvPr>
            <p:ph idx="1"/>
          </p:nvPr>
        </p:nvSpPr>
        <p:spPr/>
        <p:txBody>
          <a:bodyPr>
            <a:normAutofit/>
          </a:bodyPr>
          <a:lstStyle/>
          <a:p>
            <a:pPr marL="685800" indent="-685800">
              <a:buNone/>
            </a:pPr>
            <a:r>
              <a:rPr lang="en-US" dirty="0" smtClean="0"/>
              <a:t>1</a:t>
            </a:r>
            <a:r>
              <a:rPr lang="en-US" dirty="0"/>
              <a:t>.	Finance and accounting issues </a:t>
            </a:r>
          </a:p>
          <a:p>
            <a:pPr marL="685800" indent="-685800">
              <a:buNone/>
            </a:pPr>
            <a:r>
              <a:rPr lang="en-US" dirty="0"/>
              <a:t>2.	Human resource management issues</a:t>
            </a:r>
          </a:p>
          <a:p>
            <a:pPr marL="685800" indent="-685800">
              <a:buNone/>
            </a:pPr>
            <a:r>
              <a:rPr lang="en-US" dirty="0"/>
              <a:t>3.	Marketing management issues</a:t>
            </a:r>
          </a:p>
          <a:p>
            <a:pPr marL="685800" indent="-685800">
              <a:buNone/>
            </a:pPr>
            <a:r>
              <a:rPr lang="en-US" dirty="0"/>
              <a:t>4.	Production and operations management issues</a:t>
            </a:r>
          </a:p>
          <a:p>
            <a:pPr marL="685800" indent="-685800">
              <a:buNone/>
            </a:pPr>
            <a:endParaRPr lang="en-US" dirty="0"/>
          </a:p>
        </p:txBody>
      </p:sp>
    </p:spTree>
    <p:extLst>
      <p:ext uri="{BB962C8B-B14F-4D97-AF65-F5344CB8AC3E}">
        <p14:creationId xmlns:p14="http://schemas.microsoft.com/office/powerpoint/2010/main" val="40135023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a:t>
            </a:r>
            <a:r>
              <a:rPr lang="en-US" dirty="0"/>
              <a:t>Standards/Criteria of Ethical Decision Making</a:t>
            </a:r>
          </a:p>
        </p:txBody>
      </p:sp>
      <p:sp>
        <p:nvSpPr>
          <p:cNvPr id="3" name="Content Placeholder 2"/>
          <p:cNvSpPr>
            <a:spLocks noGrp="1"/>
          </p:cNvSpPr>
          <p:nvPr>
            <p:ph idx="1"/>
          </p:nvPr>
        </p:nvSpPr>
        <p:spPr/>
        <p:txBody>
          <a:bodyPr>
            <a:normAutofit/>
          </a:bodyPr>
          <a:lstStyle/>
          <a:p>
            <a:pPr>
              <a:lnSpc>
                <a:spcPct val="100000"/>
              </a:lnSpc>
              <a:tabLst>
                <a:tab pos="682625" algn="l"/>
              </a:tabLst>
            </a:pPr>
            <a:r>
              <a:rPr lang="en-US" dirty="0">
                <a:solidFill>
                  <a:srgbClr val="00B0F0"/>
                </a:solidFill>
              </a:rPr>
              <a:t>There are some criteria that ensure ethical considerations in decision making.</a:t>
            </a:r>
          </a:p>
          <a:p>
            <a:pPr marL="685800" indent="-685800">
              <a:buNone/>
            </a:pPr>
            <a:r>
              <a:rPr lang="en-US" dirty="0" smtClean="0"/>
              <a:t>1</a:t>
            </a:r>
            <a:r>
              <a:rPr lang="en-US" dirty="0"/>
              <a:t>.	Compliance</a:t>
            </a:r>
          </a:p>
          <a:p>
            <a:pPr marL="685800" indent="-685800">
              <a:buNone/>
            </a:pPr>
            <a:r>
              <a:rPr lang="en-US" dirty="0"/>
              <a:t>2.	Promote good and reduce harm</a:t>
            </a:r>
          </a:p>
          <a:p>
            <a:pPr marL="685800" indent="-685800">
              <a:buNone/>
            </a:pPr>
            <a:r>
              <a:rPr lang="en-US" dirty="0"/>
              <a:t>3.	Responsibility</a:t>
            </a:r>
          </a:p>
          <a:p>
            <a:pPr marL="685800" indent="-685800">
              <a:buNone/>
            </a:pPr>
            <a:r>
              <a:rPr lang="en-US" dirty="0"/>
              <a:t>4.	Respect and preserve rights</a:t>
            </a:r>
          </a:p>
          <a:p>
            <a:pPr marL="685800" indent="-685800">
              <a:buNone/>
            </a:pPr>
            <a:r>
              <a:rPr lang="en-US" dirty="0"/>
              <a:t>5.	Promote trust</a:t>
            </a:r>
          </a:p>
          <a:p>
            <a:pPr marL="685800" indent="-685800">
              <a:buNone/>
            </a:pPr>
            <a:r>
              <a:rPr lang="en-US" dirty="0"/>
              <a:t>6.	Build reputation </a:t>
            </a:r>
          </a:p>
          <a:p>
            <a:pPr marL="685800" indent="-685800">
              <a:buNone/>
            </a:pPr>
            <a:endParaRPr lang="en-US" dirty="0"/>
          </a:p>
        </p:txBody>
      </p:sp>
    </p:spTree>
    <p:extLst>
      <p:ext uri="{BB962C8B-B14F-4D97-AF65-F5344CB8AC3E}">
        <p14:creationId xmlns:p14="http://schemas.microsoft.com/office/powerpoint/2010/main" val="25240509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a:t>
            </a:r>
            <a:r>
              <a:rPr lang="en-US" dirty="0"/>
              <a:t>of Business Environment</a:t>
            </a:r>
            <a:endParaRPr lang="en-GB" dirty="0"/>
          </a:p>
        </p:txBody>
      </p:sp>
      <p:sp>
        <p:nvSpPr>
          <p:cNvPr id="3" name="Content Placeholder 2"/>
          <p:cNvSpPr>
            <a:spLocks noGrp="1"/>
          </p:cNvSpPr>
          <p:nvPr>
            <p:ph idx="1"/>
          </p:nvPr>
        </p:nvSpPr>
        <p:spPr/>
        <p:txBody>
          <a:bodyPr/>
          <a:lstStyle/>
          <a:p>
            <a:r>
              <a:rPr lang="en-US" dirty="0" smtClean="0"/>
              <a:t>Business </a:t>
            </a:r>
            <a:r>
              <a:rPr lang="en-US" dirty="0"/>
              <a:t>environment refers to the set of all the business conditions that have direct or indirect bearing on the growth and development of a business. In other words, business environment is the aggregate of all conditions, events and influences that surround and affect a business. </a:t>
            </a:r>
          </a:p>
          <a:p>
            <a:endParaRPr lang="en-GB" dirty="0"/>
          </a:p>
        </p:txBody>
      </p:sp>
    </p:spTree>
    <p:extLst>
      <p:ext uri="{BB962C8B-B14F-4D97-AF65-F5344CB8AC3E}">
        <p14:creationId xmlns:p14="http://schemas.microsoft.com/office/powerpoint/2010/main" val="461155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a:t>
            </a:r>
            <a:r>
              <a:rPr lang="en-US" dirty="0"/>
              <a:t>Governance</a:t>
            </a:r>
          </a:p>
        </p:txBody>
      </p:sp>
      <p:sp>
        <p:nvSpPr>
          <p:cNvPr id="3" name="Content Placeholder 2"/>
          <p:cNvSpPr>
            <a:spLocks noGrp="1"/>
          </p:cNvSpPr>
          <p:nvPr>
            <p:ph idx="1"/>
          </p:nvPr>
        </p:nvSpPr>
        <p:spPr/>
        <p:txBody>
          <a:bodyPr/>
          <a:lstStyle/>
          <a:p>
            <a:r>
              <a:rPr lang="en-US" dirty="0" smtClean="0"/>
              <a:t>Corporate </a:t>
            </a:r>
            <a:r>
              <a:rPr lang="en-US" dirty="0"/>
              <a:t>governance refers to the  rules, policies, practices, and processes by which a business is operated and controlled. Accountability, transparency, fairness, and responsibility are the basic principles of corporate governance.</a:t>
            </a:r>
          </a:p>
        </p:txBody>
      </p:sp>
    </p:spTree>
    <p:extLst>
      <p:ext uri="{BB962C8B-B14F-4D97-AF65-F5344CB8AC3E}">
        <p14:creationId xmlns:p14="http://schemas.microsoft.com/office/powerpoint/2010/main" val="1998764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a:t>
            </a:r>
            <a:r>
              <a:rPr lang="en-US" dirty="0"/>
              <a:t>of Corporate Governance</a:t>
            </a:r>
          </a:p>
        </p:txBody>
      </p:sp>
      <p:sp>
        <p:nvSpPr>
          <p:cNvPr id="3" name="Content Placeholder 2"/>
          <p:cNvSpPr>
            <a:spLocks noGrp="1"/>
          </p:cNvSpPr>
          <p:nvPr>
            <p:ph idx="1"/>
          </p:nvPr>
        </p:nvSpPr>
        <p:spPr/>
        <p:txBody>
          <a:bodyPr>
            <a:normAutofit/>
          </a:bodyPr>
          <a:lstStyle/>
          <a:p>
            <a:pPr>
              <a:lnSpc>
                <a:spcPct val="100000"/>
              </a:lnSpc>
              <a:tabLst>
                <a:tab pos="682625" algn="l"/>
              </a:tabLst>
            </a:pPr>
            <a:r>
              <a:rPr lang="en-US" dirty="0">
                <a:solidFill>
                  <a:srgbClr val="00B0F0"/>
                </a:solidFill>
              </a:rPr>
              <a:t>The following are the principles of corporate governance.</a:t>
            </a:r>
          </a:p>
          <a:p>
            <a:pPr marL="685800" indent="-685800">
              <a:buNone/>
            </a:pPr>
            <a:r>
              <a:rPr lang="en-US" dirty="0" smtClean="0"/>
              <a:t>1</a:t>
            </a:r>
            <a:r>
              <a:rPr lang="en-US" dirty="0"/>
              <a:t>.	Fairness</a:t>
            </a:r>
          </a:p>
          <a:p>
            <a:pPr marL="685800" indent="-685800">
              <a:buNone/>
            </a:pPr>
            <a:r>
              <a:rPr lang="en-US" dirty="0"/>
              <a:t>2.	Transparency</a:t>
            </a:r>
          </a:p>
          <a:p>
            <a:pPr marL="685800" indent="-685800">
              <a:buNone/>
            </a:pPr>
            <a:r>
              <a:rPr lang="en-US" dirty="0"/>
              <a:t>3.	Accountability</a:t>
            </a:r>
          </a:p>
          <a:p>
            <a:pPr marL="685800" indent="-685800">
              <a:buNone/>
            </a:pPr>
            <a:r>
              <a:rPr lang="en-US" dirty="0"/>
              <a:t>4.	Responsibility</a:t>
            </a:r>
          </a:p>
          <a:p>
            <a:pPr marL="685800" indent="-685800">
              <a:buNone/>
            </a:pPr>
            <a:endParaRPr lang="en-US" dirty="0"/>
          </a:p>
        </p:txBody>
      </p:sp>
    </p:spTree>
    <p:extLst>
      <p:ext uri="{BB962C8B-B14F-4D97-AF65-F5344CB8AC3E}">
        <p14:creationId xmlns:p14="http://schemas.microsoft.com/office/powerpoint/2010/main" val="24686256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a:t>Elements of Corporate Governance </a:t>
            </a:r>
          </a:p>
        </p:txBody>
      </p:sp>
      <p:sp>
        <p:nvSpPr>
          <p:cNvPr id="3" name="Content Placeholder 2"/>
          <p:cNvSpPr>
            <a:spLocks noGrp="1"/>
          </p:cNvSpPr>
          <p:nvPr>
            <p:ph idx="1"/>
          </p:nvPr>
        </p:nvSpPr>
        <p:spPr/>
        <p:txBody>
          <a:bodyPr>
            <a:normAutofit/>
          </a:bodyPr>
          <a:lstStyle/>
          <a:p>
            <a:pPr>
              <a:lnSpc>
                <a:spcPct val="100000"/>
              </a:lnSpc>
              <a:tabLst>
                <a:tab pos="682625" algn="l"/>
              </a:tabLst>
            </a:pPr>
            <a:r>
              <a:rPr lang="en-US" dirty="0">
                <a:solidFill>
                  <a:schemeClr val="tx1">
                    <a:lumMod val="65000"/>
                    <a:lumOff val="35000"/>
                  </a:schemeClr>
                </a:solidFill>
              </a:rPr>
              <a:t>Most of the definitions of corporate governance center the company itself i.e. internal perspective. However they have certain elements in common which can be summarized as follows: </a:t>
            </a:r>
          </a:p>
          <a:p>
            <a:pPr marL="685800" indent="-685800">
              <a:buNone/>
            </a:pPr>
            <a:r>
              <a:rPr lang="en-US" dirty="0" smtClean="0"/>
              <a:t>1</a:t>
            </a:r>
            <a:r>
              <a:rPr lang="en-US" dirty="0"/>
              <a:t>.	System of relationship: </a:t>
            </a:r>
          </a:p>
          <a:p>
            <a:pPr marL="685800" indent="-685800">
              <a:buNone/>
            </a:pPr>
            <a:r>
              <a:rPr lang="en-US" dirty="0"/>
              <a:t>2.	Multiple parties: </a:t>
            </a:r>
          </a:p>
          <a:p>
            <a:pPr marL="685800" indent="-685800">
              <a:buNone/>
            </a:pPr>
            <a:r>
              <a:rPr lang="en-US" dirty="0"/>
              <a:t>3.	Involvement of all parties: </a:t>
            </a:r>
          </a:p>
          <a:p>
            <a:pPr marL="685800" indent="-685800">
              <a:buNone/>
            </a:pPr>
            <a:r>
              <a:rPr lang="en-US" dirty="0"/>
              <a:t>4.	Proper distribution of rights and duties: </a:t>
            </a:r>
          </a:p>
          <a:p>
            <a:pPr marL="685800" indent="-685800">
              <a:buNone/>
            </a:pPr>
            <a:endParaRPr lang="en-US" dirty="0"/>
          </a:p>
        </p:txBody>
      </p:sp>
    </p:spTree>
    <p:extLst>
      <p:ext uri="{BB962C8B-B14F-4D97-AF65-F5344CB8AC3E}">
        <p14:creationId xmlns:p14="http://schemas.microsoft.com/office/powerpoint/2010/main" val="95713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a:t>
            </a:r>
            <a:r>
              <a:rPr lang="en-US" dirty="0" smtClean="0"/>
              <a:t>of </a:t>
            </a:r>
            <a:r>
              <a:rPr lang="en-US" dirty="0"/>
              <a:t>Corporate Governance </a:t>
            </a:r>
          </a:p>
        </p:txBody>
      </p:sp>
      <p:sp>
        <p:nvSpPr>
          <p:cNvPr id="3" name="Content Placeholder 2"/>
          <p:cNvSpPr>
            <a:spLocks noGrp="1"/>
          </p:cNvSpPr>
          <p:nvPr>
            <p:ph idx="1"/>
          </p:nvPr>
        </p:nvSpPr>
        <p:spPr/>
        <p:txBody>
          <a:bodyPr/>
          <a:lstStyle/>
          <a:p>
            <a:r>
              <a:rPr lang="en-US" dirty="0"/>
              <a:t>Corporate governance is advantageous on a number of different levels which is </a:t>
            </a:r>
            <a:r>
              <a:rPr lang="en-US" dirty="0" smtClean="0"/>
              <a:t>shown as:</a:t>
            </a:r>
          </a:p>
          <a:p>
            <a:pPr marL="571500" indent="-571500">
              <a:lnSpc>
                <a:spcPct val="100000"/>
              </a:lnSpc>
              <a:buNone/>
            </a:pPr>
            <a:r>
              <a:rPr lang="en-US" dirty="0" smtClean="0"/>
              <a:t>a.	Improved </a:t>
            </a:r>
            <a:r>
              <a:rPr lang="en-US" dirty="0"/>
              <a:t>operational efficiency</a:t>
            </a:r>
          </a:p>
          <a:p>
            <a:pPr marL="571500" indent="-571500">
              <a:lnSpc>
                <a:spcPct val="100000"/>
              </a:lnSpc>
              <a:buNone/>
            </a:pPr>
            <a:r>
              <a:rPr lang="en-US" dirty="0" smtClean="0"/>
              <a:t>b.	Access </a:t>
            </a:r>
            <a:r>
              <a:rPr lang="en-US" dirty="0"/>
              <a:t>to capital markets</a:t>
            </a:r>
          </a:p>
          <a:p>
            <a:pPr marL="571500" indent="-571500">
              <a:lnSpc>
                <a:spcPct val="100000"/>
              </a:lnSpc>
              <a:buNone/>
            </a:pPr>
            <a:r>
              <a:rPr lang="en-US" dirty="0" smtClean="0"/>
              <a:t>c.	Lower </a:t>
            </a:r>
            <a:r>
              <a:rPr lang="en-US" dirty="0"/>
              <a:t>cost of capital </a:t>
            </a:r>
          </a:p>
          <a:p>
            <a:pPr marL="571500" indent="-571500">
              <a:lnSpc>
                <a:spcPct val="100000"/>
              </a:lnSpc>
              <a:buNone/>
            </a:pPr>
            <a:r>
              <a:rPr lang="en-US" dirty="0" smtClean="0"/>
              <a:t>d.	Better </a:t>
            </a:r>
            <a:r>
              <a:rPr lang="en-US" dirty="0"/>
              <a:t>reputation of the company it is directors and managers. </a:t>
            </a:r>
          </a:p>
          <a:p>
            <a:endParaRPr lang="en-US" dirty="0"/>
          </a:p>
          <a:p>
            <a:endParaRPr lang="en-US" dirty="0"/>
          </a:p>
        </p:txBody>
      </p:sp>
    </p:spTree>
    <p:extLst>
      <p:ext uri="{BB962C8B-B14F-4D97-AF65-F5344CB8AC3E}">
        <p14:creationId xmlns:p14="http://schemas.microsoft.com/office/powerpoint/2010/main" val="14697652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of </a:t>
            </a:r>
            <a:r>
              <a:rPr lang="en-US" dirty="0"/>
              <a:t>Corporate Governance </a:t>
            </a:r>
          </a:p>
        </p:txBody>
      </p:sp>
      <p:sp>
        <p:nvSpPr>
          <p:cNvPr id="3" name="Content Placeholder 2"/>
          <p:cNvSpPr>
            <a:spLocks noGrp="1"/>
          </p:cNvSpPr>
          <p:nvPr>
            <p:ph idx="1"/>
          </p:nvPr>
        </p:nvSpPr>
        <p:spPr/>
        <p:txBody>
          <a:bodyPr/>
          <a:lstStyle/>
          <a:p>
            <a:r>
              <a:rPr lang="en-US" dirty="0"/>
              <a:t>Corporate governance is also not free from its weakness. Disadvantages mostly come because of poor functioning of board and management. Key disadvantages as of it are: </a:t>
            </a:r>
          </a:p>
          <a:p>
            <a:pPr marL="571500" indent="-571500">
              <a:lnSpc>
                <a:spcPct val="100000"/>
              </a:lnSpc>
              <a:buNone/>
            </a:pPr>
            <a:r>
              <a:rPr lang="en-US" dirty="0" smtClean="0"/>
              <a:t>a.</a:t>
            </a:r>
            <a:r>
              <a:rPr lang="en-US" dirty="0"/>
              <a:t>	Separation of ownership and management </a:t>
            </a:r>
          </a:p>
          <a:p>
            <a:pPr marL="571500" indent="-571500">
              <a:lnSpc>
                <a:spcPct val="100000"/>
              </a:lnSpc>
              <a:buNone/>
            </a:pPr>
            <a:r>
              <a:rPr lang="en-US" dirty="0" smtClean="0"/>
              <a:t>b.</a:t>
            </a:r>
            <a:r>
              <a:rPr lang="en-US" dirty="0"/>
              <a:t>	Chances for exposing critical (secret) company information </a:t>
            </a:r>
          </a:p>
          <a:p>
            <a:pPr marL="571500" indent="-571500">
              <a:lnSpc>
                <a:spcPct val="100000"/>
              </a:lnSpc>
              <a:buNone/>
            </a:pPr>
            <a:r>
              <a:rPr lang="en-US" dirty="0" smtClean="0"/>
              <a:t>c.</a:t>
            </a:r>
            <a:r>
              <a:rPr lang="en-US" dirty="0"/>
              <a:t>	Misleading reports </a:t>
            </a:r>
          </a:p>
          <a:p>
            <a:pPr marL="571500" indent="-571500">
              <a:lnSpc>
                <a:spcPct val="100000"/>
              </a:lnSpc>
              <a:buNone/>
            </a:pPr>
            <a:r>
              <a:rPr lang="en-US" dirty="0" smtClean="0"/>
              <a:t>d.</a:t>
            </a:r>
            <a:r>
              <a:rPr lang="en-US" dirty="0"/>
              <a:t>	Increased regulations (operation) costs</a:t>
            </a:r>
          </a:p>
          <a:p>
            <a:pPr marL="571500" indent="-571500">
              <a:lnSpc>
                <a:spcPct val="100000"/>
              </a:lnSpc>
              <a:buNone/>
            </a:pPr>
            <a:endParaRPr lang="en-US" dirty="0"/>
          </a:p>
          <a:p>
            <a:endParaRPr lang="en-US" dirty="0"/>
          </a:p>
          <a:p>
            <a:endParaRPr lang="en-US" dirty="0"/>
          </a:p>
        </p:txBody>
      </p:sp>
    </p:spTree>
    <p:extLst>
      <p:ext uri="{BB962C8B-B14F-4D97-AF65-F5344CB8AC3E}">
        <p14:creationId xmlns:p14="http://schemas.microsoft.com/office/powerpoint/2010/main" val="18493751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52" y="4960138"/>
            <a:ext cx="7772400" cy="1463040"/>
          </a:xfrm>
        </p:spPr>
        <p:txBody>
          <a:bodyPr/>
          <a:lstStyle/>
          <a:p>
            <a:r>
              <a:rPr lang="en-US" dirty="0"/>
              <a:t>Thank you</a:t>
            </a:r>
            <a:endParaRPr lang="en-GB" dirty="0"/>
          </a:p>
        </p:txBody>
      </p:sp>
      <p:sp>
        <p:nvSpPr>
          <p:cNvPr id="3" name="Picture Placeholder 2"/>
          <p:cNvSpPr>
            <a:spLocks noGrp="1"/>
          </p:cNvSpPr>
          <p:nvPr>
            <p:ph type="pic" idx="1"/>
          </p:nvPr>
        </p:nvSpPr>
        <p:spPr>
          <a:xfrm>
            <a:off x="0" y="0"/>
            <a:ext cx="12188952" cy="4572000"/>
          </a:xfrm>
        </p:spPr>
      </p:sp>
      <p:pic>
        <p:nvPicPr>
          <p:cNvPr id="4" name="Picture 3" descr="\\10.10.92.103\asmita7\Bikash\Work 2021\Resources\Asmita Logo\4 color logo.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8054" y="5934075"/>
            <a:ext cx="1433946" cy="9239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6" y="159654"/>
            <a:ext cx="3018972" cy="4151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6"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0" y="849522"/>
            <a:ext cx="3286035" cy="4519265"/>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7"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399" y="341082"/>
            <a:ext cx="3018972" cy="4151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38884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Nature/Feature of Business </a:t>
            </a:r>
            <a:r>
              <a:rPr lang="en-US" dirty="0"/>
              <a:t>Environment</a:t>
            </a:r>
            <a:endParaRPr lang="en-US" dirty="0"/>
          </a:p>
        </p:txBody>
      </p:sp>
      <p:sp>
        <p:nvSpPr>
          <p:cNvPr id="3" name="Content Placeholder 2"/>
          <p:cNvSpPr>
            <a:spLocks noGrp="1"/>
          </p:cNvSpPr>
          <p:nvPr>
            <p:ph idx="1"/>
          </p:nvPr>
        </p:nvSpPr>
        <p:spPr/>
        <p:txBody>
          <a:bodyPr>
            <a:normAutofit fontScale="92500"/>
          </a:bodyPr>
          <a:lstStyle/>
          <a:p>
            <a:pPr>
              <a:lnSpc>
                <a:spcPct val="100000"/>
              </a:lnSpc>
              <a:tabLst>
                <a:tab pos="682625" algn="l"/>
              </a:tabLst>
            </a:pPr>
            <a:r>
              <a:rPr lang="en-US" dirty="0" smtClean="0">
                <a:solidFill>
                  <a:srgbClr val="00B0F0"/>
                </a:solidFill>
              </a:rPr>
              <a:t>The </a:t>
            </a:r>
            <a:r>
              <a:rPr lang="en-US" dirty="0">
                <a:solidFill>
                  <a:srgbClr val="00B0F0"/>
                </a:solidFill>
              </a:rPr>
              <a:t>following are some of the notable characteristics of the business environment. </a:t>
            </a:r>
            <a:endParaRPr lang="en-US" dirty="0">
              <a:solidFill>
                <a:srgbClr val="00B0F0"/>
              </a:solidFill>
            </a:endParaRPr>
          </a:p>
          <a:p>
            <a:pPr marL="685800" indent="-685800">
              <a:buNone/>
            </a:pPr>
            <a:r>
              <a:rPr lang="en-US" dirty="0" smtClean="0"/>
              <a:t>1</a:t>
            </a:r>
            <a:r>
              <a:rPr lang="en-US" dirty="0"/>
              <a:t>.	Complexity</a:t>
            </a:r>
          </a:p>
          <a:p>
            <a:pPr marL="685800" indent="-685800">
              <a:buNone/>
            </a:pPr>
            <a:r>
              <a:rPr lang="en-US" dirty="0"/>
              <a:t>2.	Dynamic</a:t>
            </a:r>
          </a:p>
          <a:p>
            <a:pPr marL="685800" indent="-685800">
              <a:buNone/>
            </a:pPr>
            <a:r>
              <a:rPr lang="en-US" dirty="0"/>
              <a:t>3.	Multi-faceted</a:t>
            </a:r>
          </a:p>
          <a:p>
            <a:pPr marL="685800" indent="-685800">
              <a:buNone/>
            </a:pPr>
            <a:r>
              <a:rPr lang="en-US" dirty="0"/>
              <a:t>4.	Far-reaching impact </a:t>
            </a:r>
          </a:p>
          <a:p>
            <a:pPr marL="685800" indent="-685800">
              <a:buNone/>
            </a:pPr>
            <a:r>
              <a:rPr lang="en-US" dirty="0"/>
              <a:t>5.	Aggregate of factors</a:t>
            </a:r>
          </a:p>
          <a:p>
            <a:pPr marL="685800" indent="-685800">
              <a:buNone/>
            </a:pPr>
            <a:r>
              <a:rPr lang="en-US" dirty="0"/>
              <a:t>6. 	Interrelatedness </a:t>
            </a:r>
          </a:p>
          <a:p>
            <a:pPr marL="685800" indent="-685800">
              <a:buNone/>
            </a:pPr>
            <a:r>
              <a:rPr lang="en-US" dirty="0"/>
              <a:t>7.	Reciprocal</a:t>
            </a:r>
          </a:p>
        </p:txBody>
      </p:sp>
    </p:spTree>
    <p:extLst>
      <p:ext uri="{BB962C8B-B14F-4D97-AF65-F5344CB8AC3E}">
        <p14:creationId xmlns:p14="http://schemas.microsoft.com/office/powerpoint/2010/main" val="27545577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/Components/Classification of Business Environment	</a:t>
            </a:r>
          </a:p>
        </p:txBody>
      </p:sp>
      <p:sp>
        <p:nvSpPr>
          <p:cNvPr id="3" name="Content Placeholder 2"/>
          <p:cNvSpPr>
            <a:spLocks noGrp="1"/>
          </p:cNvSpPr>
          <p:nvPr>
            <p:ph idx="1"/>
          </p:nvPr>
        </p:nvSpPr>
        <p:spPr/>
        <p:txBody>
          <a:bodyPr>
            <a:normAutofit/>
          </a:bodyPr>
          <a:lstStyle/>
          <a:p>
            <a:pPr>
              <a:lnSpc>
                <a:spcPct val="100000"/>
              </a:lnSpc>
              <a:tabLst>
                <a:tab pos="682625" algn="l"/>
              </a:tabLst>
            </a:pPr>
            <a:r>
              <a:rPr lang="en-US" sz="2200" dirty="0"/>
              <a:t>The business environment is composed of the events and conditions inside as well as outside the organization. Hence, it may broadly be classified into the internal and external environment as discussed below.</a:t>
            </a:r>
          </a:p>
          <a:p>
            <a:pPr marL="685800" indent="-685800">
              <a:buNone/>
            </a:pPr>
            <a:r>
              <a:rPr lang="en-US" dirty="0" smtClean="0"/>
              <a:t>1</a:t>
            </a:r>
            <a:r>
              <a:rPr lang="en-US" dirty="0"/>
              <a:t>.	Internal Environment</a:t>
            </a:r>
          </a:p>
          <a:p>
            <a:pPr marL="685800" indent="-685800">
              <a:buNone/>
            </a:pPr>
            <a:r>
              <a:rPr lang="en-US" dirty="0"/>
              <a:t>2.	External Environment</a:t>
            </a:r>
          </a:p>
          <a:p>
            <a:pPr marL="1371600" indent="-685800">
              <a:buNone/>
            </a:pPr>
            <a:r>
              <a:rPr lang="en-US" dirty="0"/>
              <a:t>•	General/ Remote/ Macro Environment</a:t>
            </a:r>
          </a:p>
          <a:p>
            <a:pPr marL="1371600" indent="-685800">
              <a:buNone/>
            </a:pPr>
            <a:r>
              <a:rPr lang="en-US" dirty="0"/>
              <a:t>•	Operating/Task Environment </a:t>
            </a:r>
          </a:p>
          <a:p>
            <a:pPr marL="685800" indent="-685800">
              <a:buNone/>
            </a:pPr>
            <a:endParaRPr lang="en-US" dirty="0"/>
          </a:p>
        </p:txBody>
      </p:sp>
    </p:spTree>
    <p:extLst>
      <p:ext uri="{BB962C8B-B14F-4D97-AF65-F5344CB8AC3E}">
        <p14:creationId xmlns:p14="http://schemas.microsoft.com/office/powerpoint/2010/main" val="3560120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Meaning of Internal </a:t>
            </a:r>
            <a:r>
              <a:rPr lang="en-US" dirty="0"/>
              <a:t>Environment</a:t>
            </a:r>
            <a:endParaRPr lang="en-US" dirty="0"/>
          </a:p>
        </p:txBody>
      </p:sp>
      <p:sp>
        <p:nvSpPr>
          <p:cNvPr id="3" name="Content Placeholder 2"/>
          <p:cNvSpPr>
            <a:spLocks noGrp="1"/>
          </p:cNvSpPr>
          <p:nvPr>
            <p:ph idx="1"/>
          </p:nvPr>
        </p:nvSpPr>
        <p:spPr/>
        <p:txBody>
          <a:bodyPr/>
          <a:lstStyle/>
          <a:p>
            <a:r>
              <a:rPr lang="en-US" dirty="0" smtClean="0"/>
              <a:t>Internal </a:t>
            </a:r>
            <a:r>
              <a:rPr lang="en-US" dirty="0"/>
              <a:t>environment of business consists of the conditions and resources which are internal to an organization. They are controllable by the firm in long run. They determine the relative strength and weakness of a business. A sound internal environment helps create competitive advantage that leads a business towards the way of goal achievement.   </a:t>
            </a:r>
          </a:p>
          <a:p>
            <a:endParaRPr lang="en-US" dirty="0"/>
          </a:p>
        </p:txBody>
      </p:sp>
    </p:spTree>
    <p:extLst>
      <p:ext uri="{BB962C8B-B14F-4D97-AF65-F5344CB8AC3E}">
        <p14:creationId xmlns:p14="http://schemas.microsoft.com/office/powerpoint/2010/main" val="3547674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a:t>
            </a:r>
            <a:r>
              <a:rPr lang="en-US" dirty="0"/>
              <a:t>of Internal Environment</a:t>
            </a:r>
          </a:p>
        </p:txBody>
      </p:sp>
      <p:sp>
        <p:nvSpPr>
          <p:cNvPr id="3" name="Content Placeholder 2"/>
          <p:cNvSpPr>
            <a:spLocks noGrp="1"/>
          </p:cNvSpPr>
          <p:nvPr>
            <p:ph idx="1"/>
          </p:nvPr>
        </p:nvSpPr>
        <p:spPr/>
        <p:txBody>
          <a:bodyPr>
            <a:normAutofit/>
          </a:bodyPr>
          <a:lstStyle/>
          <a:p>
            <a:pPr>
              <a:lnSpc>
                <a:spcPct val="100000"/>
              </a:lnSpc>
              <a:tabLst>
                <a:tab pos="682625" algn="l"/>
              </a:tabLst>
            </a:pPr>
            <a:r>
              <a:rPr lang="en-US" sz="2200" dirty="0">
                <a:solidFill>
                  <a:srgbClr val="00B0F0"/>
                </a:solidFill>
              </a:rPr>
              <a:t>There are different components or elements that form the internal environment of an organization. They are discussed below. </a:t>
            </a:r>
          </a:p>
          <a:p>
            <a:pPr marL="685800" indent="-685800">
              <a:buNone/>
            </a:pPr>
            <a:r>
              <a:rPr lang="en-US" dirty="0" smtClean="0"/>
              <a:t>1</a:t>
            </a:r>
            <a:r>
              <a:rPr lang="en-US" dirty="0"/>
              <a:t>.	Organizational goals and policies</a:t>
            </a:r>
          </a:p>
          <a:p>
            <a:pPr marL="685800" indent="-685800">
              <a:buNone/>
            </a:pPr>
            <a:r>
              <a:rPr lang="en-US" dirty="0"/>
              <a:t>2.	Organizational resources </a:t>
            </a:r>
          </a:p>
          <a:p>
            <a:pPr marL="685800" indent="-685800">
              <a:buNone/>
            </a:pPr>
            <a:r>
              <a:rPr lang="en-US" dirty="0"/>
              <a:t>3.	Organizational structure	</a:t>
            </a:r>
          </a:p>
          <a:p>
            <a:pPr marL="685800" indent="-685800">
              <a:buNone/>
            </a:pPr>
            <a:r>
              <a:rPr lang="en-US" dirty="0"/>
              <a:t>4.	Organizational culture</a:t>
            </a:r>
          </a:p>
          <a:p>
            <a:pPr marL="685800" indent="-685800">
              <a:buNone/>
            </a:pPr>
            <a:r>
              <a:rPr lang="en-US" dirty="0"/>
              <a:t>5.	Owners and directors</a:t>
            </a:r>
          </a:p>
          <a:p>
            <a:pPr marL="685800" indent="-685800">
              <a:buNone/>
            </a:pPr>
            <a:endParaRPr lang="en-US" dirty="0"/>
          </a:p>
        </p:txBody>
      </p:sp>
    </p:spTree>
    <p:extLst>
      <p:ext uri="{BB962C8B-B14F-4D97-AF65-F5344CB8AC3E}">
        <p14:creationId xmlns:p14="http://schemas.microsoft.com/office/powerpoint/2010/main" val="20973884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Meaning of </a:t>
            </a:r>
            <a:r>
              <a:rPr lang="en-US" dirty="0"/>
              <a:t>External Environment</a:t>
            </a:r>
            <a:endParaRPr lang="en-US" dirty="0"/>
          </a:p>
        </p:txBody>
      </p:sp>
      <p:sp>
        <p:nvSpPr>
          <p:cNvPr id="3" name="Content Placeholder 2"/>
          <p:cNvSpPr>
            <a:spLocks noGrp="1"/>
          </p:cNvSpPr>
          <p:nvPr>
            <p:ph idx="1"/>
          </p:nvPr>
        </p:nvSpPr>
        <p:spPr/>
        <p:txBody>
          <a:bodyPr/>
          <a:lstStyle/>
          <a:p>
            <a:r>
              <a:rPr lang="en-US" dirty="0"/>
              <a:t>The external environment of a business comprises the factors which are external to a firm. Firms must be aware and understand the different segments of the external environment to deal with uncertainty and achieve strategic competitiveness. Firms understand the external environment by acquiring information about competitors, customers, stakeholders as well as other general conditions.</a:t>
            </a:r>
            <a:endParaRPr lang="en-US" dirty="0"/>
          </a:p>
        </p:txBody>
      </p:sp>
    </p:spTree>
    <p:extLst>
      <p:ext uri="{BB962C8B-B14F-4D97-AF65-F5344CB8AC3E}">
        <p14:creationId xmlns:p14="http://schemas.microsoft.com/office/powerpoint/2010/main" val="26400205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Components/Elements </a:t>
            </a:r>
            <a:r>
              <a:rPr lang="en-US" dirty="0"/>
              <a:t>of Internal Environment</a:t>
            </a:r>
          </a:p>
        </p:txBody>
      </p:sp>
      <p:sp>
        <p:nvSpPr>
          <p:cNvPr id="3" name="Content Placeholder 2"/>
          <p:cNvSpPr>
            <a:spLocks noGrp="1"/>
          </p:cNvSpPr>
          <p:nvPr>
            <p:ph idx="1"/>
          </p:nvPr>
        </p:nvSpPr>
        <p:spPr/>
        <p:txBody>
          <a:bodyPr>
            <a:normAutofit/>
          </a:bodyPr>
          <a:lstStyle/>
          <a:p>
            <a:r>
              <a:rPr lang="en-US" dirty="0"/>
              <a:t>The external environment is composed of the conditions that are outside the business. They are not normally influenced by a business. The external environment of a business may be further divided into two groups. </a:t>
            </a:r>
          </a:p>
          <a:p>
            <a:pPr marL="685800" indent="-685800">
              <a:buNone/>
            </a:pPr>
            <a:r>
              <a:rPr lang="en-US" dirty="0"/>
              <a:t>A. 	General/Remote/Macro environment </a:t>
            </a:r>
          </a:p>
          <a:p>
            <a:pPr marL="685800" indent="-685800">
              <a:buNone/>
            </a:pPr>
            <a:r>
              <a:rPr lang="en-US" dirty="0"/>
              <a:t>B.	Operating/Task environment</a:t>
            </a:r>
          </a:p>
        </p:txBody>
      </p:sp>
    </p:spTree>
    <p:extLst>
      <p:ext uri="{BB962C8B-B14F-4D97-AF65-F5344CB8AC3E}">
        <p14:creationId xmlns:p14="http://schemas.microsoft.com/office/powerpoint/2010/main" val="33302277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264</TotalTime>
  <Words>1036</Words>
  <Application>Microsoft Office PowerPoint</Application>
  <PresentationFormat>Custom</PresentationFormat>
  <Paragraphs>180</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Integral</vt:lpstr>
      <vt:lpstr>Business Environment and Society</vt:lpstr>
      <vt:lpstr>LEARNING OBJECTIVES</vt:lpstr>
      <vt:lpstr>Concept of Business Environment</vt:lpstr>
      <vt:lpstr>Nature/Feature of Business Environment</vt:lpstr>
      <vt:lpstr>Types /Components/Classification of Business Environment </vt:lpstr>
      <vt:lpstr>Meaning of Internal Environment</vt:lpstr>
      <vt:lpstr>Elements of Internal Environment</vt:lpstr>
      <vt:lpstr>Meaning of External Environment</vt:lpstr>
      <vt:lpstr>Components/Elements of Internal Environment</vt:lpstr>
      <vt:lpstr>General/ Remote/ Macro Environment</vt:lpstr>
      <vt:lpstr>Operating/Task Specific Environment </vt:lpstr>
      <vt:lpstr>Operating/Task Specific Environment …(contd)</vt:lpstr>
      <vt:lpstr>Concept of SWOT Analysis</vt:lpstr>
      <vt:lpstr>Components of SWOT Analysis</vt:lpstr>
      <vt:lpstr>Importance Of The Studies Of Business Environment </vt:lpstr>
      <vt:lpstr>Importance Of The Studies Of Business Environment …(contd)</vt:lpstr>
      <vt:lpstr>Concept of Corporate Social Responsibility of Business</vt:lpstr>
      <vt:lpstr>Importance Of Corporate Social Responsibility Of Business</vt:lpstr>
      <vt:lpstr>Importance Of Corporate Social Responsibility Of Business …(contd)</vt:lpstr>
      <vt:lpstr>Elements Of The Socially Responsible Organization</vt:lpstr>
      <vt:lpstr>Elements Of The Socially Responsible Organization …(contd)</vt:lpstr>
      <vt:lpstr>Approaches/Strategies of Social Responsibility</vt:lpstr>
      <vt:lpstr>Areas of Social Responsibility of Business</vt:lpstr>
      <vt:lpstr>Arguments against Social Responsibility </vt:lpstr>
      <vt:lpstr>Concept of Business Ethics</vt:lpstr>
      <vt:lpstr>Importance/Significance of Business Ethics </vt:lpstr>
      <vt:lpstr>Ethical Issues in a Business</vt:lpstr>
      <vt:lpstr>Ethical Issues in a Business …(contd)</vt:lpstr>
      <vt:lpstr>Ethical Standards/Criteria of Ethical Decision Making</vt:lpstr>
      <vt:lpstr>Corporate Governance</vt:lpstr>
      <vt:lpstr>Principles of Corporate Governance</vt:lpstr>
      <vt:lpstr>Key Elements of Corporate Governance </vt:lpstr>
      <vt:lpstr>Advantages of Corporate Governance </vt:lpstr>
      <vt:lpstr>Disadvantages of Corporate Governance </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asmita2</dc:creator>
  <cp:lastModifiedBy>asmita7</cp:lastModifiedBy>
  <cp:revision>105</cp:revision>
  <dcterms:created xsi:type="dcterms:W3CDTF">2020-07-31T04:39:43Z</dcterms:created>
  <dcterms:modified xsi:type="dcterms:W3CDTF">2021-05-06T10:03:16Z</dcterms:modified>
</cp:coreProperties>
</file>