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handoutMasterIdLst>
    <p:handoutMasterId r:id="rId41"/>
  </p:handoutMasterIdLst>
  <p:sldIdLst>
    <p:sldId id="256" r:id="rId2"/>
    <p:sldId id="326" r:id="rId3"/>
    <p:sldId id="306" r:id="rId4"/>
    <p:sldId id="307" r:id="rId5"/>
    <p:sldId id="328" r:id="rId6"/>
    <p:sldId id="308" r:id="rId7"/>
    <p:sldId id="329" r:id="rId8"/>
    <p:sldId id="330" r:id="rId9"/>
    <p:sldId id="331" r:id="rId10"/>
    <p:sldId id="309" r:id="rId11"/>
    <p:sldId id="332" r:id="rId12"/>
    <p:sldId id="310" r:id="rId13"/>
    <p:sldId id="333" r:id="rId14"/>
    <p:sldId id="311" r:id="rId15"/>
    <p:sldId id="334" r:id="rId16"/>
    <p:sldId id="312" r:id="rId17"/>
    <p:sldId id="313" r:id="rId18"/>
    <p:sldId id="314" r:id="rId19"/>
    <p:sldId id="315" r:id="rId20"/>
    <p:sldId id="316" r:id="rId21"/>
    <p:sldId id="317" r:id="rId22"/>
    <p:sldId id="335" r:id="rId23"/>
    <p:sldId id="318" r:id="rId24"/>
    <p:sldId id="336" r:id="rId25"/>
    <p:sldId id="319" r:id="rId26"/>
    <p:sldId id="320" r:id="rId27"/>
    <p:sldId id="337" r:id="rId28"/>
    <p:sldId id="321" r:id="rId29"/>
    <p:sldId id="338" r:id="rId30"/>
    <p:sldId id="339" r:id="rId31"/>
    <p:sldId id="340" r:id="rId32"/>
    <p:sldId id="341" r:id="rId33"/>
    <p:sldId id="322" r:id="rId34"/>
    <p:sldId id="323" r:id="rId35"/>
    <p:sldId id="324" r:id="rId36"/>
    <p:sldId id="342" r:id="rId37"/>
    <p:sldId id="325" r:id="rId38"/>
    <p:sldId id="343" r:id="rId39"/>
    <p:sldId id="32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57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6" d="100"/>
          <a:sy n="66" d="100"/>
        </p:scale>
        <p:origin x="-2112" y="-112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6180F-B54B-4AFD-9F9D-3DC0A2052E75}" type="datetimeFigureOut">
              <a:rPr lang="en-GB" smtClean="0"/>
              <a:pPr/>
              <a:t>06/05/2021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F1854-84E3-4B4C-ADDA-8CF694BF99EA}" type="slidenum">
              <a:rPr lang="en-GB" smtClean="0"/>
              <a:pPr/>
              <a:t>‹#›</a:t>
            </a:fld>
            <a:endParaRPr lang="en-GB"/>
          </a:p>
        </p:txBody>
      </p:sp>
    </p:spTree>
    <p:extLst>
      <p:ext uri="{BB962C8B-B14F-4D97-AF65-F5344CB8AC3E}">
        <p14:creationId xmlns:p14="http://schemas.microsoft.com/office/powerpoint/2010/main" val="837259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1952" y="4960137"/>
            <a:ext cx="4697648"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4585351"/>
            <a:ext cx="3527190" cy="2272649"/>
          </a:xfrm>
          <a:prstGeom prst="rect">
            <a:avLst/>
          </a:prstGeom>
        </p:spPr>
      </p:pic>
    </p:spTree>
    <p:extLst>
      <p:ext uri="{BB962C8B-B14F-4D97-AF65-F5344CB8AC3E}">
        <p14:creationId xmlns:p14="http://schemas.microsoft.com/office/powerpoint/2010/main" val="23298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tabLst/>
              <a:defRPr sz="2400"/>
            </a:lvl1pPr>
            <a:lvl2pPr marL="265176" indent="-137160">
              <a:buFont typeface="Wingdings" pitchFamily="2" charset="2"/>
              <a:buChar char="v"/>
              <a:defRPr lang="en-US" sz="1800" kern="1200" dirty="0">
                <a:solidFill>
                  <a:schemeClr val="tx1"/>
                </a:solidFill>
                <a:latin typeface="+mn-lt"/>
                <a:ea typeface="+mn-ea"/>
                <a:cs typeface="+mn-cs"/>
              </a:defRPr>
            </a:lvl2pPr>
            <a:lvl3pPr marL="1143000" indent="-365125">
              <a:defRPr/>
            </a:lvl3pPr>
            <a:lvl4pPr marL="1371600" indent="-228600">
              <a:defRPr/>
            </a:lvl4pPr>
            <a:lvl5pPr marL="1600200" indent="-228600">
              <a:defRPr/>
            </a:lvl5pPr>
          </a:lstStyle>
          <a:p>
            <a:pPr lvl="0"/>
            <a:r>
              <a:rPr lang="en-US" dirty="0"/>
              <a:t>Edit Master text styles</a:t>
            </a:r>
          </a:p>
          <a:p>
            <a:pPr marL="866775" lvl="1" indent="-409575" algn="l" defTabSz="914400" rtl="0" eaLnBrk="1" latinLnBrk="0" hangingPunct="1">
              <a:lnSpc>
                <a:spcPct val="90000"/>
              </a:lnSpc>
              <a:spcBef>
                <a:spcPts val="200"/>
              </a:spcBef>
              <a:spcAft>
                <a:spcPts val="400"/>
              </a:spcAft>
              <a:buClr>
                <a:schemeClr val="accent1"/>
              </a:buClr>
              <a:buFont typeface="Wingdings" pitchFamily="2" charset="2"/>
              <a:buChar char="v"/>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4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4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5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5/6/2021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734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sz="5000" kern="1200" cap="none" spc="100" baseline="0">
          <a:solidFill>
            <a:srgbClr val="FF0000"/>
          </a:solidFill>
          <a:latin typeface="+mj-lt"/>
          <a:ea typeface="+mj-ea"/>
          <a:cs typeface="+mj-cs"/>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tif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5007762"/>
            <a:ext cx="4619625" cy="1463040"/>
          </a:xfrm>
        </p:spPr>
        <p:txBody>
          <a:bodyPr>
            <a:noAutofit/>
          </a:bodyPr>
          <a:lstStyle/>
          <a:p>
            <a:r>
              <a:rPr lang="en-US" sz="4500" b="1" dirty="0">
                <a:solidFill>
                  <a:srgbClr val="FF0000"/>
                </a:solidFill>
              </a:rPr>
              <a:t>Planning </a:t>
            </a:r>
          </a:p>
        </p:txBody>
      </p:sp>
      <p:sp>
        <p:nvSpPr>
          <p:cNvPr id="3" name="Subtitle 2"/>
          <p:cNvSpPr>
            <a:spLocks noGrp="1"/>
          </p:cNvSpPr>
          <p:nvPr>
            <p:ph type="subTitle" idx="1"/>
          </p:nvPr>
        </p:nvSpPr>
        <p:spPr>
          <a:solidFill>
            <a:srgbClr val="00B0F0"/>
          </a:solidFill>
        </p:spPr>
        <p:txBody>
          <a:bodyPr>
            <a:normAutofit/>
          </a:bodyPr>
          <a:lstStyle/>
          <a:p>
            <a:r>
              <a:rPr lang="en-US" sz="4000" b="1" dirty="0">
                <a:solidFill>
                  <a:schemeClr val="bg1"/>
                </a:solidFill>
              </a:rPr>
              <a:t>Chapter 4</a:t>
            </a:r>
            <a:endParaRPr lang="en-GB" sz="4000" b="1" dirty="0">
              <a:solidFill>
                <a:schemeClr val="bg1"/>
              </a:solidFill>
            </a:endParaRPr>
          </a:p>
        </p:txBody>
      </p:sp>
      <p:sp>
        <p:nvSpPr>
          <p:cNvPr id="5" name="Rectangle 4"/>
          <p:cNvSpPr/>
          <p:nvPr/>
        </p:nvSpPr>
        <p:spPr>
          <a:xfrm>
            <a:off x="3339313" y="-19051"/>
            <a:ext cx="8852687" cy="4592369"/>
          </a:xfrm>
          <a:prstGeom prst="rect">
            <a:avLst/>
          </a:prstGeom>
          <a:blipFill dpi="0" rotWithShape="1">
            <a:blip r:embed="rId2">
              <a:alphaModFix amt="6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99" y="1995268"/>
            <a:ext cx="1874544" cy="2578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35456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Process/Steps OF Planning</a:t>
            </a:r>
            <a:endParaRPr lang="en-US" cap="none" dirty="0"/>
          </a:p>
        </p:txBody>
      </p:sp>
      <p:sp>
        <p:nvSpPr>
          <p:cNvPr id="3" name="Content Placeholder 2"/>
          <p:cNvSpPr>
            <a:spLocks noGrp="1"/>
          </p:cNvSpPr>
          <p:nvPr>
            <p:ph idx="1"/>
          </p:nvPr>
        </p:nvSpPr>
        <p:spPr/>
        <p:txBody>
          <a:bodyPr>
            <a:noAutofit/>
          </a:bodyPr>
          <a:lstStyle/>
          <a:p>
            <a:pPr>
              <a:buNone/>
            </a:pPr>
            <a:r>
              <a:rPr lang="en-US" dirty="0">
                <a:solidFill>
                  <a:schemeClr val="bg1">
                    <a:lumMod val="50000"/>
                  </a:schemeClr>
                </a:solidFill>
              </a:rPr>
              <a:t>The process of planning may differ in the nature of the organization and situation.  The following are the widely used process of planning in most of the organizations. </a:t>
            </a:r>
          </a:p>
          <a:p>
            <a:pPr marL="685800" indent="-685800" algn="l">
              <a:lnSpc>
                <a:spcPct val="110000"/>
              </a:lnSpc>
              <a:buNone/>
            </a:pPr>
            <a:r>
              <a:rPr lang="en-US" dirty="0" smtClean="0"/>
              <a:t>1</a:t>
            </a:r>
            <a:r>
              <a:rPr lang="en-US" dirty="0"/>
              <a:t>. 	Analysis of environment</a:t>
            </a:r>
          </a:p>
          <a:p>
            <a:pPr marL="685800" indent="-685800" algn="l">
              <a:lnSpc>
                <a:spcPct val="110000"/>
              </a:lnSpc>
              <a:buNone/>
            </a:pPr>
            <a:r>
              <a:rPr lang="en-US" dirty="0"/>
              <a:t>2.	Establishing goals/objectives</a:t>
            </a:r>
          </a:p>
          <a:p>
            <a:pPr marL="685800" indent="-685800" algn="l">
              <a:lnSpc>
                <a:spcPct val="110000"/>
              </a:lnSpc>
              <a:buNone/>
            </a:pPr>
            <a:r>
              <a:rPr lang="en-US" dirty="0"/>
              <a:t>3.	Determining planning premises</a:t>
            </a:r>
          </a:p>
          <a:p>
            <a:pPr marL="685800" indent="-685800" algn="l">
              <a:lnSpc>
                <a:spcPct val="110000"/>
              </a:lnSpc>
              <a:buNone/>
            </a:pPr>
            <a:r>
              <a:rPr lang="en-US" dirty="0"/>
              <a:t>4.	Identification of alternatives</a:t>
            </a:r>
          </a:p>
          <a:p>
            <a:pPr marL="685800" indent="-685800" algn="l">
              <a:lnSpc>
                <a:spcPct val="110000"/>
              </a:lnSpc>
              <a:buNone/>
            </a:pPr>
            <a:r>
              <a:rPr lang="en-US" dirty="0"/>
              <a:t>5.	Evaluation of alternatives</a:t>
            </a:r>
          </a:p>
          <a:p>
            <a:pPr marL="685800" indent="-685800" algn="l">
              <a:lnSpc>
                <a:spcPct val="110000"/>
              </a:lnSpc>
              <a:buNone/>
            </a:pPr>
            <a:endParaRPr lang="en-US" dirty="0"/>
          </a:p>
        </p:txBody>
      </p:sp>
    </p:spTree>
    <p:extLst>
      <p:ext uri="{BB962C8B-B14F-4D97-AF65-F5344CB8AC3E}">
        <p14:creationId xmlns:p14="http://schemas.microsoft.com/office/powerpoint/2010/main" val="2413766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Process/Steps OF </a:t>
            </a:r>
            <a:r>
              <a:rPr lang="en-US" cap="none" dirty="0" smtClean="0"/>
              <a:t>Planning …(</a:t>
            </a:r>
            <a:r>
              <a:rPr lang="en-US" cap="none" dirty="0" err="1" smtClean="0"/>
              <a:t>contd</a:t>
            </a:r>
            <a:r>
              <a:rPr lang="en-US" cap="none" dirty="0" smtClean="0"/>
              <a:t>)</a:t>
            </a:r>
            <a:endParaRPr lang="en-US" cap="none" dirty="0"/>
          </a:p>
        </p:txBody>
      </p:sp>
      <p:sp>
        <p:nvSpPr>
          <p:cNvPr id="3" name="Content Placeholder 2"/>
          <p:cNvSpPr>
            <a:spLocks noGrp="1"/>
          </p:cNvSpPr>
          <p:nvPr>
            <p:ph idx="1"/>
          </p:nvPr>
        </p:nvSpPr>
        <p:spPr/>
        <p:txBody>
          <a:bodyPr>
            <a:noAutofit/>
          </a:bodyPr>
          <a:lstStyle/>
          <a:p>
            <a:pPr marL="685800" indent="-685800" algn="l">
              <a:lnSpc>
                <a:spcPct val="110000"/>
              </a:lnSpc>
              <a:buNone/>
            </a:pPr>
            <a:r>
              <a:rPr lang="en-US" dirty="0"/>
              <a:t>6.	Selecting the best alternative</a:t>
            </a:r>
          </a:p>
          <a:p>
            <a:pPr marL="685800" indent="-685800" algn="l">
              <a:lnSpc>
                <a:spcPct val="110000"/>
              </a:lnSpc>
              <a:buNone/>
            </a:pPr>
            <a:r>
              <a:rPr lang="en-US" dirty="0"/>
              <a:t>7.	Formulating supportive plans</a:t>
            </a:r>
          </a:p>
          <a:p>
            <a:pPr marL="685800" indent="-685800" algn="l">
              <a:lnSpc>
                <a:spcPct val="110000"/>
              </a:lnSpc>
              <a:buNone/>
            </a:pPr>
            <a:r>
              <a:rPr lang="en-US" dirty="0"/>
              <a:t>8.	Implementation of the plan</a:t>
            </a:r>
          </a:p>
          <a:p>
            <a:pPr marL="685800" indent="-685800" algn="l">
              <a:lnSpc>
                <a:spcPct val="110000"/>
              </a:lnSpc>
              <a:buNone/>
            </a:pPr>
            <a:r>
              <a:rPr lang="en-US" dirty="0"/>
              <a:t>9.	Review of the plan</a:t>
            </a:r>
          </a:p>
          <a:p>
            <a:pPr marL="685800" indent="-685800" algn="l">
              <a:lnSpc>
                <a:spcPct val="110000"/>
              </a:lnSpc>
              <a:buNone/>
            </a:pPr>
            <a:endParaRPr lang="en-US" dirty="0"/>
          </a:p>
        </p:txBody>
      </p:sp>
    </p:spTree>
    <p:extLst>
      <p:ext uri="{BB962C8B-B14F-4D97-AF65-F5344CB8AC3E}">
        <p14:creationId xmlns:p14="http://schemas.microsoft.com/office/powerpoint/2010/main" val="686363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Need/Importance/Reasons For Planning</a:t>
            </a:r>
            <a:endParaRPr lang="en-US" cap="none" dirty="0"/>
          </a:p>
        </p:txBody>
      </p:sp>
      <p:sp>
        <p:nvSpPr>
          <p:cNvPr id="3" name="Content Placeholder 2"/>
          <p:cNvSpPr>
            <a:spLocks noGrp="1"/>
          </p:cNvSpPr>
          <p:nvPr>
            <p:ph idx="1"/>
          </p:nvPr>
        </p:nvSpPr>
        <p:spPr/>
        <p:txBody>
          <a:bodyPr>
            <a:normAutofit/>
          </a:bodyPr>
          <a:lstStyle/>
          <a:p>
            <a:pPr>
              <a:lnSpc>
                <a:spcPct val="100000"/>
              </a:lnSpc>
              <a:buNone/>
            </a:pPr>
            <a:r>
              <a:rPr lang="en-US" sz="2600" dirty="0">
                <a:solidFill>
                  <a:srgbClr val="552579"/>
                </a:solidFill>
              </a:rPr>
              <a:t>Some of the reasons as to why planning is considered important in organizations are discussed below.</a:t>
            </a:r>
          </a:p>
          <a:p>
            <a:pPr marL="685800" indent="-685800" algn="l">
              <a:lnSpc>
                <a:spcPct val="110000"/>
              </a:lnSpc>
              <a:buNone/>
            </a:pPr>
            <a:r>
              <a:rPr lang="en-US" dirty="0" smtClean="0"/>
              <a:t>1</a:t>
            </a:r>
            <a:r>
              <a:rPr lang="en-US" dirty="0"/>
              <a:t>.	Reduces uncertainty and complexities</a:t>
            </a:r>
          </a:p>
          <a:p>
            <a:pPr marL="685800" indent="-685800" algn="l">
              <a:lnSpc>
                <a:spcPct val="110000"/>
              </a:lnSpc>
              <a:buNone/>
            </a:pPr>
            <a:r>
              <a:rPr lang="en-US" dirty="0"/>
              <a:t>2.	Provides direction</a:t>
            </a:r>
          </a:p>
          <a:p>
            <a:pPr marL="685800" indent="-685800" algn="l">
              <a:lnSpc>
                <a:spcPct val="110000"/>
              </a:lnSpc>
              <a:buNone/>
            </a:pPr>
            <a:r>
              <a:rPr lang="en-US" dirty="0"/>
              <a:t>3.	Reduces risk</a:t>
            </a:r>
          </a:p>
          <a:p>
            <a:pPr marL="685800" indent="-685800" algn="l">
              <a:lnSpc>
                <a:spcPct val="110000"/>
              </a:lnSpc>
              <a:buNone/>
            </a:pPr>
            <a:r>
              <a:rPr lang="en-US" dirty="0"/>
              <a:t>4.	Promotes innovative ideas</a:t>
            </a:r>
          </a:p>
          <a:p>
            <a:pPr marL="685800" indent="-685800" algn="l">
              <a:lnSpc>
                <a:spcPct val="110000"/>
              </a:lnSpc>
              <a:buNone/>
            </a:pPr>
            <a:r>
              <a:rPr lang="en-US" dirty="0"/>
              <a:t>5.	Facilitates decision making</a:t>
            </a:r>
          </a:p>
          <a:p>
            <a:pPr marL="685800" indent="-685800" algn="l">
              <a:lnSpc>
                <a:spcPct val="110000"/>
              </a:lnSpc>
              <a:buNone/>
            </a:pPr>
            <a:endParaRPr lang="en-US" dirty="0"/>
          </a:p>
        </p:txBody>
      </p:sp>
    </p:spTree>
    <p:extLst>
      <p:ext uri="{BB962C8B-B14F-4D97-AF65-F5344CB8AC3E}">
        <p14:creationId xmlns:p14="http://schemas.microsoft.com/office/powerpoint/2010/main" val="1482253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90501" cy="1499616"/>
          </a:xfrm>
        </p:spPr>
        <p:txBody>
          <a:bodyPr/>
          <a:lstStyle/>
          <a:p>
            <a:r>
              <a:rPr lang="en-US" cap="none" dirty="0" smtClean="0"/>
              <a:t>Need/Importance/Reasons For </a:t>
            </a:r>
            <a:r>
              <a:rPr lang="en-US" cap="none" dirty="0" smtClean="0"/>
              <a:t>Planning…(</a:t>
            </a:r>
            <a:r>
              <a:rPr lang="en-US" cap="none" dirty="0" err="1" smtClean="0"/>
              <a:t>contd</a:t>
            </a:r>
            <a:r>
              <a:rPr lang="en-US" cap="none" dirty="0" smtClean="0"/>
              <a:t>)</a:t>
            </a:r>
            <a:endParaRPr lang="en-US" cap="none" dirty="0"/>
          </a:p>
        </p:txBody>
      </p:sp>
      <p:sp>
        <p:nvSpPr>
          <p:cNvPr id="3" name="Content Placeholder 2"/>
          <p:cNvSpPr>
            <a:spLocks noGrp="1"/>
          </p:cNvSpPr>
          <p:nvPr>
            <p:ph idx="1"/>
          </p:nvPr>
        </p:nvSpPr>
        <p:spPr/>
        <p:txBody>
          <a:bodyPr>
            <a:normAutofit/>
          </a:bodyPr>
          <a:lstStyle/>
          <a:p>
            <a:pPr marL="685800" indent="-685800" algn="l">
              <a:lnSpc>
                <a:spcPct val="110000"/>
              </a:lnSpc>
              <a:buNone/>
            </a:pPr>
            <a:r>
              <a:rPr lang="en-US" dirty="0"/>
              <a:t>6.	Facilitates effective control</a:t>
            </a:r>
          </a:p>
          <a:p>
            <a:pPr marL="685800" indent="-685800" algn="l">
              <a:lnSpc>
                <a:spcPct val="110000"/>
              </a:lnSpc>
              <a:buNone/>
            </a:pPr>
            <a:r>
              <a:rPr lang="en-US" dirty="0"/>
              <a:t>7.	Promotes efficiency</a:t>
            </a:r>
          </a:p>
          <a:p>
            <a:pPr marL="685800" indent="-685800" algn="l">
              <a:lnSpc>
                <a:spcPct val="110000"/>
              </a:lnSpc>
              <a:buNone/>
            </a:pPr>
            <a:r>
              <a:rPr lang="en-US" dirty="0"/>
              <a:t>8.	Facilitates coordination</a:t>
            </a:r>
          </a:p>
          <a:p>
            <a:pPr marL="685800" indent="-685800" algn="l">
              <a:lnSpc>
                <a:spcPct val="110000"/>
              </a:lnSpc>
              <a:buNone/>
            </a:pPr>
            <a:r>
              <a:rPr lang="en-US" dirty="0"/>
              <a:t>9.	Improves motivation</a:t>
            </a:r>
          </a:p>
          <a:p>
            <a:pPr marL="685800" indent="-685800" algn="l">
              <a:lnSpc>
                <a:spcPct val="110000"/>
              </a:lnSpc>
              <a:buNone/>
            </a:pPr>
            <a:r>
              <a:rPr lang="en-US" dirty="0"/>
              <a:t>10.	Improves competitiveness</a:t>
            </a:r>
          </a:p>
          <a:p>
            <a:pPr marL="685800" indent="-685800" algn="l">
              <a:lnSpc>
                <a:spcPct val="110000"/>
              </a:lnSpc>
              <a:buNone/>
            </a:pPr>
            <a:endParaRPr lang="en-US" dirty="0"/>
          </a:p>
        </p:txBody>
      </p:sp>
    </p:spTree>
    <p:extLst>
      <p:ext uri="{BB962C8B-B14F-4D97-AF65-F5344CB8AC3E}">
        <p14:creationId xmlns:p14="http://schemas.microsoft.com/office/powerpoint/2010/main" val="1061981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Hierarchy Of Planning</a:t>
            </a:r>
            <a:endParaRPr lang="en-US" cap="none" dirty="0"/>
          </a:p>
        </p:txBody>
      </p:sp>
      <p:sp>
        <p:nvSpPr>
          <p:cNvPr id="3" name="Content Placeholder 2"/>
          <p:cNvSpPr>
            <a:spLocks noGrp="1"/>
          </p:cNvSpPr>
          <p:nvPr>
            <p:ph idx="1"/>
          </p:nvPr>
        </p:nvSpPr>
        <p:spPr>
          <a:xfrm>
            <a:off x="1024128" y="2286000"/>
            <a:ext cx="9720073" cy="544286"/>
          </a:xfrm>
        </p:spPr>
        <p:txBody>
          <a:bodyPr>
            <a:normAutofit/>
          </a:bodyPr>
          <a:lstStyle/>
          <a:p>
            <a:pPr>
              <a:buNone/>
            </a:pPr>
            <a:r>
              <a:rPr lang="en-US" dirty="0">
                <a:solidFill>
                  <a:srgbClr val="552579"/>
                </a:solidFill>
              </a:rPr>
              <a:t>The following are considered as hierarchy of planning</a:t>
            </a:r>
            <a:r>
              <a:rPr lang="en-US" dirty="0" smtClean="0">
                <a:solidFill>
                  <a:srgbClr val="552579"/>
                </a:solidFill>
              </a:rPr>
              <a:t>.</a:t>
            </a:r>
            <a:endParaRPr lang="en-US" dirty="0">
              <a:solidFill>
                <a:srgbClr val="552579"/>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074" y="1080401"/>
            <a:ext cx="8871482" cy="562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98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Hierarchy Of </a:t>
            </a:r>
            <a:r>
              <a:rPr lang="en-US" cap="none" dirty="0" smtClean="0"/>
              <a:t>Planning…(</a:t>
            </a:r>
            <a:r>
              <a:rPr lang="en-US" cap="none" dirty="0" err="1" smtClean="0"/>
              <a:t>contd</a:t>
            </a:r>
            <a:r>
              <a:rPr lang="en-US" dirty="0"/>
              <a:t>)</a:t>
            </a:r>
            <a:endParaRPr lang="en-US" cap="none" dirty="0"/>
          </a:p>
        </p:txBody>
      </p:sp>
      <p:sp>
        <p:nvSpPr>
          <p:cNvPr id="3" name="Content Placeholder 2"/>
          <p:cNvSpPr>
            <a:spLocks noGrp="1"/>
          </p:cNvSpPr>
          <p:nvPr>
            <p:ph sz="half" idx="1"/>
          </p:nvPr>
        </p:nvSpPr>
        <p:spPr/>
        <p:txBody>
          <a:bodyPr>
            <a:normAutofit/>
          </a:bodyPr>
          <a:lstStyle/>
          <a:p>
            <a:pPr marL="685800" indent="-685800" algn="l">
              <a:lnSpc>
                <a:spcPct val="110000"/>
              </a:lnSpc>
              <a:buNone/>
            </a:pPr>
            <a:r>
              <a:rPr lang="en-US" dirty="0"/>
              <a:t>1.	Vision</a:t>
            </a:r>
          </a:p>
          <a:p>
            <a:pPr marL="685800" indent="-685800" algn="l">
              <a:lnSpc>
                <a:spcPct val="110000"/>
              </a:lnSpc>
              <a:buNone/>
            </a:pPr>
            <a:r>
              <a:rPr lang="en-US" dirty="0"/>
              <a:t>2.	Mission</a:t>
            </a:r>
          </a:p>
          <a:p>
            <a:pPr marL="685800" indent="-685800" algn="l">
              <a:lnSpc>
                <a:spcPct val="110000"/>
              </a:lnSpc>
              <a:buNone/>
            </a:pPr>
            <a:r>
              <a:rPr lang="en-US" dirty="0"/>
              <a:t>3.	Goals/objectives</a:t>
            </a:r>
          </a:p>
          <a:p>
            <a:pPr marL="685800" indent="-685800" algn="l">
              <a:lnSpc>
                <a:spcPct val="110000"/>
              </a:lnSpc>
              <a:buNone/>
            </a:pPr>
            <a:r>
              <a:rPr lang="en-US" dirty="0"/>
              <a:t>4.	Strategies</a:t>
            </a:r>
          </a:p>
          <a:p>
            <a:pPr marL="685800" indent="-685800" algn="l">
              <a:lnSpc>
                <a:spcPct val="110000"/>
              </a:lnSpc>
              <a:buNone/>
            </a:pPr>
            <a:r>
              <a:rPr lang="en-US" dirty="0"/>
              <a:t>5.	Policies</a:t>
            </a:r>
          </a:p>
          <a:p>
            <a:pPr marL="685800" indent="-685800" algn="l">
              <a:lnSpc>
                <a:spcPct val="110000"/>
              </a:lnSpc>
              <a:buNone/>
            </a:pPr>
            <a:endParaRPr lang="en-US" dirty="0"/>
          </a:p>
        </p:txBody>
      </p:sp>
      <p:sp>
        <p:nvSpPr>
          <p:cNvPr id="4" name="Content Placeholder 3"/>
          <p:cNvSpPr>
            <a:spLocks noGrp="1"/>
          </p:cNvSpPr>
          <p:nvPr>
            <p:ph sz="half" idx="2"/>
          </p:nvPr>
        </p:nvSpPr>
        <p:spPr/>
        <p:txBody>
          <a:bodyPr>
            <a:normAutofit/>
          </a:bodyPr>
          <a:lstStyle/>
          <a:p>
            <a:pPr marL="685800" indent="-685800" algn="l">
              <a:lnSpc>
                <a:spcPct val="110000"/>
              </a:lnSpc>
              <a:buNone/>
            </a:pPr>
            <a:r>
              <a:rPr lang="en-US" dirty="0"/>
              <a:t>6.	Procedures</a:t>
            </a:r>
          </a:p>
          <a:p>
            <a:pPr marL="685800" indent="-685800" algn="l">
              <a:lnSpc>
                <a:spcPct val="110000"/>
              </a:lnSpc>
              <a:buNone/>
            </a:pPr>
            <a:r>
              <a:rPr lang="en-US" dirty="0"/>
              <a:t>7.	Rules</a:t>
            </a:r>
          </a:p>
          <a:p>
            <a:pPr marL="685800" indent="-685800" algn="l">
              <a:lnSpc>
                <a:spcPct val="110000"/>
              </a:lnSpc>
              <a:buNone/>
            </a:pPr>
            <a:r>
              <a:rPr lang="en-US" dirty="0"/>
              <a:t>8.	Programs</a:t>
            </a:r>
          </a:p>
          <a:p>
            <a:pPr marL="685800" indent="-685800" algn="l">
              <a:lnSpc>
                <a:spcPct val="110000"/>
              </a:lnSpc>
              <a:buNone/>
            </a:pPr>
            <a:r>
              <a:rPr lang="en-US" dirty="0"/>
              <a:t>9.	Budgets</a:t>
            </a:r>
          </a:p>
          <a:p>
            <a:pPr marL="685800" indent="-685800" algn="l">
              <a:lnSpc>
                <a:spcPct val="110000"/>
              </a:lnSpc>
              <a:buNone/>
            </a:pPr>
            <a:endParaRPr lang="en-US" dirty="0"/>
          </a:p>
        </p:txBody>
      </p:sp>
    </p:spTree>
    <p:extLst>
      <p:ext uri="{BB962C8B-B14F-4D97-AF65-F5344CB8AC3E}">
        <p14:creationId xmlns:p14="http://schemas.microsoft.com/office/powerpoint/2010/main" val="320049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r>
              <a:rPr lang="en-US" dirty="0"/>
              <a:t>of Planning </a:t>
            </a:r>
          </a:p>
        </p:txBody>
      </p:sp>
      <p:sp>
        <p:nvSpPr>
          <p:cNvPr id="5" name="Content Placeholder 4"/>
          <p:cNvSpPr>
            <a:spLocks noGrp="1"/>
          </p:cNvSpPr>
          <p:nvPr>
            <p:ph idx="1"/>
          </p:nvPr>
        </p:nvSpPr>
        <p:spPr/>
        <p:txBody>
          <a:bodyPr>
            <a:normAutofit/>
          </a:bodyPr>
          <a:lstStyle/>
          <a:p>
            <a:pPr>
              <a:buNone/>
            </a:pPr>
            <a:r>
              <a:rPr lang="en-US" dirty="0">
                <a:solidFill>
                  <a:srgbClr val="552579"/>
                </a:solidFill>
              </a:rPr>
              <a:t>The following are the principal methods of planning. </a:t>
            </a:r>
          </a:p>
          <a:p>
            <a:pPr marL="685800" indent="-685800" algn="l">
              <a:lnSpc>
                <a:spcPct val="110000"/>
              </a:lnSpc>
              <a:buNone/>
            </a:pPr>
            <a:r>
              <a:rPr lang="en-US" dirty="0" smtClean="0"/>
              <a:t>1</a:t>
            </a:r>
            <a:r>
              <a:rPr lang="en-US" dirty="0"/>
              <a:t>.	Top down method</a:t>
            </a:r>
          </a:p>
          <a:p>
            <a:pPr marL="685800" indent="-685800" algn="l">
              <a:lnSpc>
                <a:spcPct val="110000"/>
              </a:lnSpc>
              <a:buNone/>
            </a:pPr>
            <a:r>
              <a:rPr lang="en-US" dirty="0"/>
              <a:t>2.	Bottom-up-method</a:t>
            </a:r>
          </a:p>
          <a:p>
            <a:pPr marL="685800" indent="-685800" algn="l">
              <a:lnSpc>
                <a:spcPct val="110000"/>
              </a:lnSpc>
              <a:buNone/>
            </a:pPr>
            <a:r>
              <a:rPr lang="en-US" dirty="0"/>
              <a:t>3.	Mixed method</a:t>
            </a:r>
          </a:p>
          <a:p>
            <a:pPr marL="685800" indent="-685800" algn="l">
              <a:lnSpc>
                <a:spcPct val="110000"/>
              </a:lnSpc>
              <a:buNone/>
            </a:pPr>
            <a:r>
              <a:rPr lang="en-US" dirty="0"/>
              <a:t>4.	Team method</a:t>
            </a:r>
          </a:p>
          <a:p>
            <a:pPr marL="685800" indent="-685800" algn="l">
              <a:lnSpc>
                <a:spcPct val="110000"/>
              </a:lnSpc>
              <a:buNone/>
            </a:pPr>
            <a:endParaRPr lang="en-US" dirty="0"/>
          </a:p>
        </p:txBody>
      </p:sp>
    </p:spTree>
    <p:extLst>
      <p:ext uri="{BB962C8B-B14F-4D97-AF65-F5344CB8AC3E}">
        <p14:creationId xmlns:p14="http://schemas.microsoft.com/office/powerpoint/2010/main" val="1149737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t>
            </a:r>
            <a:r>
              <a:rPr lang="en-US" dirty="0"/>
              <a:t>of Strategic Planning</a:t>
            </a:r>
          </a:p>
        </p:txBody>
      </p:sp>
      <p:sp>
        <p:nvSpPr>
          <p:cNvPr id="3" name="Content Placeholder 2"/>
          <p:cNvSpPr>
            <a:spLocks noGrp="1"/>
          </p:cNvSpPr>
          <p:nvPr>
            <p:ph idx="1"/>
          </p:nvPr>
        </p:nvSpPr>
        <p:spPr/>
        <p:txBody>
          <a:bodyPr/>
          <a:lstStyle/>
          <a:p>
            <a:r>
              <a:rPr lang="en-US" dirty="0" smtClean="0"/>
              <a:t>Strategic </a:t>
            </a:r>
            <a:r>
              <a:rPr lang="en-US" dirty="0"/>
              <a:t>plan is a long-run plan of an organization. It determines where an organization is going over the time to come, how it is going to get there and how it will know if it got there. The focus of strategic plan is usually on the entire organization. </a:t>
            </a:r>
          </a:p>
        </p:txBody>
      </p:sp>
    </p:spTree>
    <p:extLst>
      <p:ext uri="{BB962C8B-B14F-4D97-AF65-F5344CB8AC3E}">
        <p14:creationId xmlns:p14="http://schemas.microsoft.com/office/powerpoint/2010/main" val="662931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Characteristics/Features </a:t>
            </a:r>
            <a:r>
              <a:rPr lang="en-US" dirty="0"/>
              <a:t>of Strategic Plan</a:t>
            </a:r>
          </a:p>
        </p:txBody>
      </p:sp>
      <p:sp>
        <p:nvSpPr>
          <p:cNvPr id="3" name="Content Placeholder 2"/>
          <p:cNvSpPr>
            <a:spLocks noGrp="1"/>
          </p:cNvSpPr>
          <p:nvPr>
            <p:ph idx="1"/>
          </p:nvPr>
        </p:nvSpPr>
        <p:spPr/>
        <p:txBody>
          <a:bodyPr>
            <a:normAutofit/>
          </a:bodyPr>
          <a:lstStyle/>
          <a:p>
            <a:pPr>
              <a:buNone/>
            </a:pPr>
            <a:r>
              <a:rPr lang="en-US" dirty="0">
                <a:solidFill>
                  <a:srgbClr val="552579"/>
                </a:solidFill>
              </a:rPr>
              <a:t>The following are some of the notable characteristics of a strategic plan.</a:t>
            </a:r>
            <a:endParaRPr lang="en-US" dirty="0">
              <a:solidFill>
                <a:srgbClr val="552579"/>
              </a:solidFill>
            </a:endParaRPr>
          </a:p>
          <a:p>
            <a:pPr marL="685800" indent="-685800" algn="l">
              <a:lnSpc>
                <a:spcPct val="110000"/>
              </a:lnSpc>
              <a:buNone/>
            </a:pPr>
            <a:r>
              <a:rPr lang="en-US" dirty="0" smtClean="0"/>
              <a:t>1</a:t>
            </a:r>
            <a:r>
              <a:rPr lang="en-US" dirty="0"/>
              <a:t>. 	Long-term focus</a:t>
            </a:r>
          </a:p>
          <a:p>
            <a:pPr marL="685800" indent="-685800" algn="l">
              <a:lnSpc>
                <a:spcPct val="110000"/>
              </a:lnSpc>
              <a:buNone/>
            </a:pPr>
            <a:r>
              <a:rPr lang="en-US" dirty="0"/>
              <a:t>2. 	Based on environmental analysis </a:t>
            </a:r>
          </a:p>
          <a:p>
            <a:pPr marL="685800" indent="-685800" algn="l">
              <a:lnSpc>
                <a:spcPct val="110000"/>
              </a:lnSpc>
              <a:buNone/>
            </a:pPr>
            <a:r>
              <a:rPr lang="en-US" dirty="0"/>
              <a:t>3. 	Strategic fit </a:t>
            </a:r>
          </a:p>
          <a:p>
            <a:pPr marL="685800" indent="-685800" algn="l">
              <a:lnSpc>
                <a:spcPct val="110000"/>
              </a:lnSpc>
              <a:buNone/>
            </a:pPr>
            <a:r>
              <a:rPr lang="en-US" dirty="0"/>
              <a:t>4. 	Involvement of top management</a:t>
            </a:r>
          </a:p>
          <a:p>
            <a:pPr marL="685800" indent="-685800" algn="l">
              <a:lnSpc>
                <a:spcPct val="110000"/>
              </a:lnSpc>
              <a:buNone/>
            </a:pPr>
            <a:r>
              <a:rPr lang="en-US" dirty="0"/>
              <a:t>5. 	A set of priority</a:t>
            </a:r>
          </a:p>
          <a:p>
            <a:pPr marL="685800" indent="-685800" algn="l">
              <a:lnSpc>
                <a:spcPct val="110000"/>
              </a:lnSpc>
              <a:buNone/>
            </a:pPr>
            <a:r>
              <a:rPr lang="en-US" dirty="0"/>
              <a:t>6. 	A mean only </a:t>
            </a:r>
          </a:p>
          <a:p>
            <a:pPr marL="685800" indent="-685800" algn="l">
              <a:lnSpc>
                <a:spcPct val="110000"/>
              </a:lnSpc>
              <a:buNone/>
            </a:pPr>
            <a:endParaRPr lang="en-US" dirty="0"/>
          </a:p>
        </p:txBody>
      </p:sp>
    </p:spTree>
    <p:extLst>
      <p:ext uri="{BB962C8B-B14F-4D97-AF65-F5344CB8AC3E}">
        <p14:creationId xmlns:p14="http://schemas.microsoft.com/office/powerpoint/2010/main" val="320225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 </a:t>
            </a:r>
            <a:r>
              <a:rPr lang="en-US" dirty="0"/>
              <a:t>(Essentials) of Strategic Planning </a:t>
            </a:r>
          </a:p>
        </p:txBody>
      </p:sp>
      <p:sp>
        <p:nvSpPr>
          <p:cNvPr id="3" name="Content Placeholder 2"/>
          <p:cNvSpPr>
            <a:spLocks noGrp="1"/>
          </p:cNvSpPr>
          <p:nvPr>
            <p:ph idx="1"/>
          </p:nvPr>
        </p:nvSpPr>
        <p:spPr/>
        <p:txBody>
          <a:bodyPr>
            <a:normAutofit/>
          </a:bodyPr>
          <a:lstStyle/>
          <a:p>
            <a:pPr>
              <a:buNone/>
            </a:pPr>
            <a:r>
              <a:rPr lang="en-US" dirty="0">
                <a:solidFill>
                  <a:srgbClr val="552579"/>
                </a:solidFill>
              </a:rPr>
              <a:t>The following are the basics or fundamentals of a strategic plan. </a:t>
            </a:r>
            <a:endParaRPr lang="fr-FR" dirty="0">
              <a:solidFill>
                <a:srgbClr val="552579"/>
              </a:solidFill>
            </a:endParaRPr>
          </a:p>
          <a:p>
            <a:pPr marL="685800" indent="-685800" algn="l">
              <a:lnSpc>
                <a:spcPct val="110000"/>
              </a:lnSpc>
              <a:buNone/>
            </a:pPr>
            <a:r>
              <a:rPr lang="fr-FR" dirty="0" smtClean="0"/>
              <a:t>1</a:t>
            </a:r>
            <a:r>
              <a:rPr lang="fr-FR" dirty="0"/>
              <a:t>.	Vision</a:t>
            </a:r>
          </a:p>
          <a:p>
            <a:pPr marL="685800" indent="-685800" algn="l">
              <a:lnSpc>
                <a:spcPct val="110000"/>
              </a:lnSpc>
              <a:buNone/>
            </a:pPr>
            <a:r>
              <a:rPr lang="fr-FR" dirty="0"/>
              <a:t>2.	Mission</a:t>
            </a:r>
          </a:p>
          <a:p>
            <a:pPr marL="685800" indent="-685800" algn="l">
              <a:lnSpc>
                <a:spcPct val="110000"/>
              </a:lnSpc>
              <a:buNone/>
            </a:pPr>
            <a:r>
              <a:rPr lang="fr-FR" dirty="0"/>
              <a:t>3.	Objectives</a:t>
            </a:r>
          </a:p>
          <a:p>
            <a:pPr marL="685800" indent="-685800" algn="l">
              <a:lnSpc>
                <a:spcPct val="110000"/>
              </a:lnSpc>
              <a:buNone/>
            </a:pPr>
            <a:r>
              <a:rPr lang="fr-FR" dirty="0"/>
              <a:t>4.	</a:t>
            </a:r>
            <a:r>
              <a:rPr lang="fr-FR" dirty="0" err="1"/>
              <a:t>Strategies</a:t>
            </a:r>
            <a:endParaRPr lang="fr-FR" dirty="0"/>
          </a:p>
          <a:p>
            <a:pPr marL="685800" indent="-685800" algn="l">
              <a:lnSpc>
                <a:spcPct val="110000"/>
              </a:lnSpc>
              <a:buNone/>
            </a:pPr>
            <a:endParaRPr lang="en-US" dirty="0"/>
          </a:p>
        </p:txBody>
      </p:sp>
    </p:spTree>
    <p:extLst>
      <p:ext uri="{BB962C8B-B14F-4D97-AF65-F5344CB8AC3E}">
        <p14:creationId xmlns:p14="http://schemas.microsoft.com/office/powerpoint/2010/main" val="1685998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a:t>OBJECTIVES</a:t>
            </a:r>
          </a:p>
        </p:txBody>
      </p:sp>
      <p:sp>
        <p:nvSpPr>
          <p:cNvPr id="4" name="Rounded Rectangle 3"/>
          <p:cNvSpPr/>
          <p:nvPr/>
        </p:nvSpPr>
        <p:spPr>
          <a:xfrm>
            <a:off x="754743" y="2133600"/>
            <a:ext cx="10537371"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05A2"/>
              </a:solidFill>
            </a:endParaRPr>
          </a:p>
        </p:txBody>
      </p:sp>
      <p:sp>
        <p:nvSpPr>
          <p:cNvPr id="3" name="Content Placeholder 2"/>
          <p:cNvSpPr>
            <a:spLocks noGrp="1"/>
          </p:cNvSpPr>
          <p:nvPr>
            <p:ph idx="1"/>
          </p:nvPr>
        </p:nvSpPr>
        <p:spPr/>
        <p:txBody>
          <a:bodyPr/>
          <a:lstStyle/>
          <a:p>
            <a:pPr>
              <a:buNone/>
            </a:pPr>
            <a:r>
              <a:rPr lang="en-US" b="1" dirty="0">
                <a:solidFill>
                  <a:schemeClr val="bg1"/>
                </a:solidFill>
              </a:rPr>
              <a:t>After studying this chapter, the students are expected to;</a:t>
            </a:r>
          </a:p>
          <a:p>
            <a:pPr marL="623888" indent="-623888">
              <a:buFont typeface="Wingdings" pitchFamily="2" charset="2"/>
              <a:buChar char="q"/>
            </a:pPr>
            <a:r>
              <a:rPr lang="en-US" sz="2000" dirty="0" smtClean="0"/>
              <a:t>Know </a:t>
            </a:r>
            <a:r>
              <a:rPr lang="en-US" sz="2000" dirty="0"/>
              <a:t>the meaning, characteristics, types, process, need, hierarchy, methods of planning</a:t>
            </a:r>
          </a:p>
          <a:p>
            <a:pPr marL="623888" indent="-623888">
              <a:buFont typeface="Wingdings" pitchFamily="2" charset="2"/>
              <a:buChar char="q"/>
            </a:pPr>
            <a:r>
              <a:rPr lang="en-US" sz="2000" dirty="0" smtClean="0"/>
              <a:t>Understand </a:t>
            </a:r>
            <a:r>
              <a:rPr lang="en-US" sz="2000" dirty="0"/>
              <a:t>strategic, tactical and operational plans</a:t>
            </a:r>
          </a:p>
          <a:p>
            <a:pPr marL="623888" indent="-623888">
              <a:buFont typeface="Wingdings" pitchFamily="2" charset="2"/>
              <a:buChar char="q"/>
            </a:pPr>
            <a:r>
              <a:rPr lang="en-US" sz="2000" dirty="0" smtClean="0"/>
              <a:t>Discuss </a:t>
            </a:r>
            <a:r>
              <a:rPr lang="en-US" sz="2000" dirty="0"/>
              <a:t>the tools for planning</a:t>
            </a:r>
          </a:p>
          <a:p>
            <a:pPr marL="623888" indent="-623888">
              <a:buFont typeface="Wingdings" pitchFamily="2" charset="2"/>
              <a:buChar char="q"/>
            </a:pPr>
            <a:r>
              <a:rPr lang="en-US" sz="2000" dirty="0" smtClean="0"/>
              <a:t>Know </a:t>
            </a:r>
            <a:r>
              <a:rPr lang="en-US" sz="2000" dirty="0"/>
              <a:t>the planning premises</a:t>
            </a:r>
          </a:p>
          <a:p>
            <a:pPr marL="623888" indent="-623888">
              <a:buFont typeface="Wingdings" pitchFamily="2" charset="2"/>
              <a:buChar char="q"/>
            </a:pPr>
            <a:r>
              <a:rPr lang="en-US" sz="2000" dirty="0" smtClean="0"/>
              <a:t>Discuss </a:t>
            </a:r>
            <a:r>
              <a:rPr lang="en-US" sz="2000" dirty="0"/>
              <a:t>the pitfalls of planning</a:t>
            </a:r>
          </a:p>
          <a:p>
            <a:pPr marL="623888" indent="-623888">
              <a:buFont typeface="Wingdings" pitchFamily="2" charset="2"/>
              <a:buChar char="q"/>
            </a:pPr>
            <a:r>
              <a:rPr lang="en-US" sz="2000" dirty="0" smtClean="0"/>
              <a:t>Know </a:t>
            </a:r>
            <a:r>
              <a:rPr lang="en-US" sz="2000" dirty="0"/>
              <a:t>the ways of improving planning</a:t>
            </a:r>
          </a:p>
        </p:txBody>
      </p:sp>
    </p:spTree>
    <p:extLst>
      <p:ext uri="{BB962C8B-B14F-4D97-AF65-F5344CB8AC3E}">
        <p14:creationId xmlns:p14="http://schemas.microsoft.com/office/powerpoint/2010/main" val="2625158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Formulation </a:t>
            </a:r>
            <a:r>
              <a:rPr lang="en-US" dirty="0"/>
              <a:t>of Strategic </a:t>
            </a:r>
            <a:r>
              <a:rPr lang="en-US" dirty="0" smtClean="0"/>
              <a:t>Plan</a:t>
            </a:r>
            <a:endParaRPr lang="en-US" dirty="0"/>
          </a:p>
        </p:txBody>
      </p:sp>
      <p:sp>
        <p:nvSpPr>
          <p:cNvPr id="3" name="Content Placeholder 2"/>
          <p:cNvSpPr>
            <a:spLocks noGrp="1"/>
          </p:cNvSpPr>
          <p:nvPr>
            <p:ph idx="1"/>
          </p:nvPr>
        </p:nvSpPr>
        <p:spPr>
          <a:xfrm>
            <a:off x="1024128" y="1923150"/>
            <a:ext cx="9720073" cy="4023360"/>
          </a:xfrm>
        </p:spPr>
        <p:txBody>
          <a:bodyPr>
            <a:noAutofit/>
          </a:bodyPr>
          <a:lstStyle/>
          <a:p>
            <a:pPr>
              <a:buNone/>
            </a:pPr>
            <a:r>
              <a:rPr lang="en-US" dirty="0">
                <a:solidFill>
                  <a:srgbClr val="552579"/>
                </a:solidFill>
              </a:rPr>
              <a:t>The following steps are normally adopted while formulating a strategic plan. </a:t>
            </a:r>
            <a:endParaRPr lang="en-US" dirty="0">
              <a:solidFill>
                <a:srgbClr val="552579"/>
              </a:solidFill>
            </a:endParaRPr>
          </a:p>
          <a:p>
            <a:pPr marL="685800" indent="-685800" algn="l">
              <a:lnSpc>
                <a:spcPct val="110000"/>
              </a:lnSpc>
              <a:spcBef>
                <a:spcPts val="600"/>
              </a:spcBef>
              <a:buNone/>
            </a:pPr>
            <a:r>
              <a:rPr lang="en-US" dirty="0" smtClean="0">
                <a:solidFill>
                  <a:srgbClr val="552579"/>
                </a:solidFill>
              </a:rPr>
              <a:t>1</a:t>
            </a:r>
            <a:r>
              <a:rPr lang="en-US" dirty="0">
                <a:solidFill>
                  <a:srgbClr val="552579"/>
                </a:solidFill>
              </a:rPr>
              <a:t>. 	Define vision and mission</a:t>
            </a:r>
          </a:p>
          <a:p>
            <a:pPr marL="1382713" indent="-685800" algn="l">
              <a:lnSpc>
                <a:spcPct val="110000"/>
              </a:lnSpc>
              <a:spcBef>
                <a:spcPts val="600"/>
              </a:spcBef>
              <a:buNone/>
            </a:pPr>
            <a:r>
              <a:rPr lang="en-US" dirty="0"/>
              <a:t>	Vision</a:t>
            </a:r>
          </a:p>
          <a:p>
            <a:pPr marL="1382713" indent="-685800" algn="l">
              <a:lnSpc>
                <a:spcPct val="110000"/>
              </a:lnSpc>
              <a:spcBef>
                <a:spcPts val="600"/>
              </a:spcBef>
              <a:buNone/>
            </a:pPr>
            <a:r>
              <a:rPr lang="en-US" dirty="0"/>
              <a:t>	Mission</a:t>
            </a:r>
          </a:p>
          <a:p>
            <a:pPr marL="685800" indent="-685800" algn="l">
              <a:lnSpc>
                <a:spcPct val="110000"/>
              </a:lnSpc>
              <a:spcBef>
                <a:spcPts val="600"/>
              </a:spcBef>
              <a:buNone/>
            </a:pPr>
            <a:r>
              <a:rPr lang="en-US" dirty="0">
                <a:solidFill>
                  <a:srgbClr val="552579"/>
                </a:solidFill>
              </a:rPr>
              <a:t>2.	Environmental analysis (External &amp; internal) </a:t>
            </a:r>
          </a:p>
          <a:p>
            <a:pPr marL="1382713" indent="-685800" algn="l">
              <a:lnSpc>
                <a:spcPct val="110000"/>
              </a:lnSpc>
              <a:spcBef>
                <a:spcPts val="600"/>
              </a:spcBef>
              <a:buNone/>
            </a:pPr>
            <a:r>
              <a:rPr lang="en-US" dirty="0"/>
              <a:t>	Analysis of external environment</a:t>
            </a:r>
          </a:p>
          <a:p>
            <a:pPr marL="1382713" indent="-685800" algn="l">
              <a:lnSpc>
                <a:spcPct val="110000"/>
              </a:lnSpc>
              <a:spcBef>
                <a:spcPts val="600"/>
              </a:spcBef>
              <a:buNone/>
            </a:pPr>
            <a:r>
              <a:rPr lang="en-US" dirty="0"/>
              <a:t>	Analysis of internal environment</a:t>
            </a:r>
          </a:p>
          <a:p>
            <a:pPr marL="685800" indent="-685800" algn="l">
              <a:lnSpc>
                <a:spcPct val="110000"/>
              </a:lnSpc>
              <a:spcBef>
                <a:spcPts val="600"/>
              </a:spcBef>
              <a:buNone/>
            </a:pPr>
            <a:r>
              <a:rPr lang="en-US" dirty="0">
                <a:solidFill>
                  <a:srgbClr val="552579"/>
                </a:solidFill>
              </a:rPr>
              <a:t>3. 	Development of strategic alternatives</a:t>
            </a:r>
          </a:p>
          <a:p>
            <a:pPr marL="685800" indent="-685800" algn="l">
              <a:lnSpc>
                <a:spcPct val="110000"/>
              </a:lnSpc>
              <a:spcBef>
                <a:spcPts val="600"/>
              </a:spcBef>
              <a:buNone/>
            </a:pPr>
            <a:r>
              <a:rPr lang="en-US" dirty="0">
                <a:solidFill>
                  <a:srgbClr val="552579"/>
                </a:solidFill>
              </a:rPr>
              <a:t>4. 	Formulation of strategic plans</a:t>
            </a:r>
          </a:p>
        </p:txBody>
      </p:sp>
    </p:spTree>
    <p:extLst>
      <p:ext uri="{BB962C8B-B14F-4D97-AF65-F5344CB8AC3E}">
        <p14:creationId xmlns:p14="http://schemas.microsoft.com/office/powerpoint/2010/main" val="2312289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a:t>of Strategic Plan</a:t>
            </a:r>
          </a:p>
        </p:txBody>
      </p:sp>
      <p:sp>
        <p:nvSpPr>
          <p:cNvPr id="3" name="Content Placeholder 2"/>
          <p:cNvSpPr>
            <a:spLocks noGrp="1"/>
          </p:cNvSpPr>
          <p:nvPr>
            <p:ph idx="1"/>
          </p:nvPr>
        </p:nvSpPr>
        <p:spPr/>
        <p:txBody>
          <a:bodyPr>
            <a:noAutofit/>
          </a:bodyPr>
          <a:lstStyle/>
          <a:p>
            <a:pPr>
              <a:buNone/>
            </a:pPr>
            <a:r>
              <a:rPr lang="en-US" dirty="0" smtClean="0">
                <a:solidFill>
                  <a:srgbClr val="552579"/>
                </a:solidFill>
              </a:rPr>
              <a:t>The essence of a strategic plan lies in its implementation. There </a:t>
            </a:r>
            <a:r>
              <a:rPr lang="en-US" dirty="0">
                <a:solidFill>
                  <a:srgbClr val="552579"/>
                </a:solidFill>
              </a:rPr>
              <a:t>are many factors that determine the effectiveness of implementation of strategic plan. </a:t>
            </a:r>
            <a:r>
              <a:rPr lang="en-US" dirty="0">
                <a:solidFill>
                  <a:srgbClr val="552579"/>
                </a:solidFill>
              </a:rPr>
              <a:t>They are discussed below. </a:t>
            </a:r>
          </a:p>
          <a:p>
            <a:pPr marL="685800" indent="-685800" algn="l">
              <a:lnSpc>
                <a:spcPct val="110000"/>
              </a:lnSpc>
              <a:spcBef>
                <a:spcPts val="600"/>
              </a:spcBef>
              <a:buNone/>
            </a:pPr>
            <a:r>
              <a:rPr lang="en-US" dirty="0" smtClean="0"/>
              <a:t>1</a:t>
            </a:r>
            <a:r>
              <a:rPr lang="en-US" dirty="0"/>
              <a:t>.	Organizational structure</a:t>
            </a:r>
          </a:p>
          <a:p>
            <a:pPr marL="685800" indent="-685800" algn="l">
              <a:lnSpc>
                <a:spcPct val="110000"/>
              </a:lnSpc>
              <a:spcBef>
                <a:spcPts val="600"/>
              </a:spcBef>
              <a:buNone/>
            </a:pPr>
            <a:r>
              <a:rPr lang="en-US" dirty="0"/>
              <a:t>2.	Communication</a:t>
            </a:r>
          </a:p>
          <a:p>
            <a:pPr marL="685800" indent="-685800" algn="l">
              <a:lnSpc>
                <a:spcPct val="110000"/>
              </a:lnSpc>
              <a:spcBef>
                <a:spcPts val="600"/>
              </a:spcBef>
              <a:buNone/>
            </a:pPr>
            <a:r>
              <a:rPr lang="en-US" dirty="0"/>
              <a:t>3.	</a:t>
            </a:r>
            <a:r>
              <a:rPr lang="en-US" dirty="0" smtClean="0"/>
              <a:t>Technology</a:t>
            </a:r>
            <a:endParaRPr lang="en-US" dirty="0"/>
          </a:p>
        </p:txBody>
      </p:sp>
    </p:spTree>
    <p:extLst>
      <p:ext uri="{BB962C8B-B14F-4D97-AF65-F5344CB8AC3E}">
        <p14:creationId xmlns:p14="http://schemas.microsoft.com/office/powerpoint/2010/main" val="1067106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a:t>of Strategic </a:t>
            </a:r>
            <a:r>
              <a:rPr lang="en-US" dirty="0" smtClean="0"/>
              <a:t>Plan …(</a:t>
            </a:r>
            <a:r>
              <a:rPr lang="en-US" dirty="0" err="1" smtClean="0"/>
              <a:t>contd</a:t>
            </a:r>
            <a:r>
              <a:rPr lang="en-US" dirty="0" smtClean="0"/>
              <a:t>)</a:t>
            </a:r>
            <a:endParaRPr lang="en-US" dirty="0"/>
          </a:p>
        </p:txBody>
      </p:sp>
      <p:sp>
        <p:nvSpPr>
          <p:cNvPr id="3" name="Content Placeholder 2"/>
          <p:cNvSpPr>
            <a:spLocks noGrp="1"/>
          </p:cNvSpPr>
          <p:nvPr>
            <p:ph idx="1"/>
          </p:nvPr>
        </p:nvSpPr>
        <p:spPr/>
        <p:txBody>
          <a:bodyPr>
            <a:noAutofit/>
          </a:bodyPr>
          <a:lstStyle/>
          <a:p>
            <a:pPr marL="685800" indent="-685800" algn="l">
              <a:lnSpc>
                <a:spcPct val="110000"/>
              </a:lnSpc>
              <a:spcBef>
                <a:spcPts val="600"/>
              </a:spcBef>
              <a:buNone/>
            </a:pPr>
            <a:r>
              <a:rPr lang="en-US" dirty="0" smtClean="0"/>
              <a:t>4</a:t>
            </a:r>
            <a:r>
              <a:rPr lang="en-US" dirty="0"/>
              <a:t>.	Provision of resources</a:t>
            </a:r>
          </a:p>
          <a:p>
            <a:pPr marL="685800" indent="-685800" algn="l">
              <a:lnSpc>
                <a:spcPct val="110000"/>
              </a:lnSpc>
              <a:spcBef>
                <a:spcPts val="600"/>
              </a:spcBef>
              <a:buNone/>
            </a:pPr>
            <a:r>
              <a:rPr lang="en-US" dirty="0"/>
              <a:t>5.	Group/team work</a:t>
            </a:r>
          </a:p>
          <a:p>
            <a:pPr marL="685800" indent="-685800" algn="l">
              <a:lnSpc>
                <a:spcPct val="110000"/>
              </a:lnSpc>
              <a:spcBef>
                <a:spcPts val="600"/>
              </a:spcBef>
              <a:buNone/>
            </a:pPr>
            <a:r>
              <a:rPr lang="en-US" dirty="0"/>
              <a:t>6.	Employee motivation</a:t>
            </a:r>
          </a:p>
          <a:p>
            <a:pPr marL="685800" indent="-685800" algn="l">
              <a:lnSpc>
                <a:spcPct val="110000"/>
              </a:lnSpc>
              <a:spcBef>
                <a:spcPts val="600"/>
              </a:spcBef>
              <a:buNone/>
            </a:pPr>
            <a:r>
              <a:rPr lang="en-US" dirty="0"/>
              <a:t>7.	Leadership</a:t>
            </a:r>
          </a:p>
          <a:p>
            <a:pPr marL="685800" indent="-685800" algn="l">
              <a:lnSpc>
                <a:spcPct val="110000"/>
              </a:lnSpc>
              <a:spcBef>
                <a:spcPts val="600"/>
              </a:spcBef>
              <a:buNone/>
            </a:pPr>
            <a:r>
              <a:rPr lang="en-US" dirty="0"/>
              <a:t>8.	Monitoring and evaluation</a:t>
            </a:r>
          </a:p>
          <a:p>
            <a:pPr marL="685800" indent="-685800" algn="l">
              <a:lnSpc>
                <a:spcPct val="110000"/>
              </a:lnSpc>
              <a:spcBef>
                <a:spcPts val="600"/>
              </a:spcBef>
              <a:buNone/>
            </a:pPr>
            <a:endParaRPr lang="en-US" dirty="0"/>
          </a:p>
        </p:txBody>
      </p:sp>
    </p:spTree>
    <p:extLst>
      <p:ext uri="{BB962C8B-B14F-4D97-AF65-F5344CB8AC3E}">
        <p14:creationId xmlns:p14="http://schemas.microsoft.com/office/powerpoint/2010/main" val="2208374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t>
            </a:r>
            <a:r>
              <a:rPr lang="en-US" dirty="0"/>
              <a:t>of Tactical Plans</a:t>
            </a:r>
          </a:p>
        </p:txBody>
      </p:sp>
      <p:sp>
        <p:nvSpPr>
          <p:cNvPr id="3" name="Content Placeholder 2"/>
          <p:cNvSpPr>
            <a:spLocks noGrp="1"/>
          </p:cNvSpPr>
          <p:nvPr>
            <p:ph idx="1"/>
          </p:nvPr>
        </p:nvSpPr>
        <p:spPr/>
        <p:txBody>
          <a:bodyPr/>
          <a:lstStyle/>
          <a:p>
            <a:r>
              <a:rPr lang="en-US" dirty="0" smtClean="0"/>
              <a:t>A </a:t>
            </a:r>
            <a:r>
              <a:rPr lang="en-US" dirty="0"/>
              <a:t>tactical plan is set for achieving tactical goals. It is developed to implement a particular part of strategic goal. It is normally developed by the middle level management for a relatively shorter period of time. </a:t>
            </a:r>
          </a:p>
        </p:txBody>
      </p:sp>
    </p:spTree>
    <p:extLst>
      <p:ext uri="{BB962C8B-B14F-4D97-AF65-F5344CB8AC3E}">
        <p14:creationId xmlns:p14="http://schemas.microsoft.com/office/powerpoint/2010/main" val="350853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Formulation of Tactical Plan</a:t>
            </a:r>
          </a:p>
        </p:txBody>
      </p:sp>
      <p:sp>
        <p:nvSpPr>
          <p:cNvPr id="3" name="Content Placeholder 2"/>
          <p:cNvSpPr>
            <a:spLocks noGrp="1"/>
          </p:cNvSpPr>
          <p:nvPr>
            <p:ph idx="1"/>
          </p:nvPr>
        </p:nvSpPr>
        <p:spPr/>
        <p:txBody>
          <a:bodyPr/>
          <a:lstStyle/>
          <a:p>
            <a:pPr>
              <a:buNone/>
            </a:pPr>
            <a:r>
              <a:rPr lang="en-US" dirty="0">
                <a:solidFill>
                  <a:srgbClr val="552579"/>
                </a:solidFill>
              </a:rPr>
              <a:t>The following are the considerations for the formulation of tactical plans.</a:t>
            </a:r>
          </a:p>
          <a:p>
            <a:pPr marL="342900" indent="-342900">
              <a:buFont typeface="Wingdings" pitchFamily="2" charset="2"/>
              <a:buChar char="§"/>
            </a:pPr>
            <a:r>
              <a:rPr lang="en-GB" dirty="0"/>
              <a:t>A tactical plan should attain the tactical goal. It should be derived from strategic goal. Hence, it should be consistent with strategic goals.</a:t>
            </a:r>
            <a:endParaRPr lang="en-US" dirty="0"/>
          </a:p>
          <a:p>
            <a:pPr marL="342900" indent="-342900">
              <a:buFont typeface="Wingdings" pitchFamily="2" charset="2"/>
              <a:buChar char="§"/>
            </a:pPr>
            <a:r>
              <a:rPr lang="en-GB" dirty="0"/>
              <a:t>A tactical plan should specify the resources and time frame. It should also mention the activities to be carried for achieving the goal.</a:t>
            </a:r>
            <a:endParaRPr lang="en-US" dirty="0"/>
          </a:p>
          <a:p>
            <a:pPr marL="342900" indent="-342900">
              <a:buFont typeface="Wingdings" pitchFamily="2" charset="2"/>
              <a:buChar char="§"/>
            </a:pPr>
            <a:r>
              <a:rPr lang="en-GB" dirty="0"/>
              <a:t>The managers involved in developing tactical planning should receive information from others inside as well as outside the organization, process the information in an effective way and communicate it to the users.</a:t>
            </a:r>
            <a:endParaRPr lang="en-US" dirty="0"/>
          </a:p>
          <a:p>
            <a:pPr>
              <a:buNone/>
            </a:pPr>
            <a:endParaRPr lang="en-US" dirty="0"/>
          </a:p>
        </p:txBody>
      </p:sp>
    </p:spTree>
    <p:extLst>
      <p:ext uri="{BB962C8B-B14F-4D97-AF65-F5344CB8AC3E}">
        <p14:creationId xmlns:p14="http://schemas.microsoft.com/office/powerpoint/2010/main" val="228048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r>
              <a:rPr lang="en-US" dirty="0"/>
              <a:t>between Strategic and Tactical Planning</a:t>
            </a:r>
          </a:p>
        </p:txBody>
      </p:sp>
      <p:sp>
        <p:nvSpPr>
          <p:cNvPr id="3" name="Content Placeholder 2"/>
          <p:cNvSpPr>
            <a:spLocks noGrp="1"/>
          </p:cNvSpPr>
          <p:nvPr>
            <p:ph idx="1"/>
          </p:nvPr>
        </p:nvSpPr>
        <p:spPr/>
        <p:txBody>
          <a:bodyPr/>
          <a:lstStyle/>
          <a:p>
            <a:r>
              <a:rPr lang="en-US" dirty="0" smtClean="0"/>
              <a:t>Strategic </a:t>
            </a:r>
            <a:r>
              <a:rPr lang="en-US" dirty="0"/>
              <a:t>plans are prepared by the top level management whereas tactical plans are prepared by the top and middle level management.</a:t>
            </a:r>
          </a:p>
          <a:p>
            <a:r>
              <a:rPr lang="en-US" dirty="0" smtClean="0"/>
              <a:t>Strategic </a:t>
            </a:r>
            <a:r>
              <a:rPr lang="en-US" dirty="0"/>
              <a:t>plans are oriented toward future activities and tactical plans are oriented toward present activities.</a:t>
            </a:r>
          </a:p>
          <a:p>
            <a:pPr marL="685800" indent="-685800" algn="l">
              <a:lnSpc>
                <a:spcPct val="110000"/>
              </a:lnSpc>
              <a:buNone/>
            </a:pPr>
            <a:r>
              <a:rPr lang="en-US" dirty="0"/>
              <a:t>1.	Strategic plans are normally prepared for more than five years whereas tactical plans are prepared for less than one year.</a:t>
            </a:r>
          </a:p>
          <a:p>
            <a:pPr marL="685800" indent="-685800" algn="l">
              <a:lnSpc>
                <a:spcPct val="110000"/>
              </a:lnSpc>
              <a:buNone/>
            </a:pPr>
            <a:r>
              <a:rPr lang="en-US" dirty="0"/>
              <a:t>2.	Strategic plans are normally less detailed and tactical plans are usually in detailed form.</a:t>
            </a:r>
          </a:p>
          <a:p>
            <a:pPr marL="685800" indent="-685800" algn="l">
              <a:lnSpc>
                <a:spcPct val="110000"/>
              </a:lnSpc>
              <a:buNone/>
            </a:pPr>
            <a:endParaRPr lang="en-US" dirty="0"/>
          </a:p>
        </p:txBody>
      </p:sp>
    </p:spTree>
    <p:extLst>
      <p:ext uri="{BB962C8B-B14F-4D97-AF65-F5344CB8AC3E}">
        <p14:creationId xmlns:p14="http://schemas.microsoft.com/office/powerpoint/2010/main" val="1376325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t>
            </a:r>
            <a:r>
              <a:rPr lang="en-US" dirty="0"/>
              <a:t>Plans </a:t>
            </a:r>
          </a:p>
        </p:txBody>
      </p:sp>
      <p:sp>
        <p:nvSpPr>
          <p:cNvPr id="3" name="Content Placeholder 2"/>
          <p:cNvSpPr>
            <a:spLocks noGrp="1"/>
          </p:cNvSpPr>
          <p:nvPr>
            <p:ph idx="1"/>
          </p:nvPr>
        </p:nvSpPr>
        <p:spPr/>
        <p:txBody>
          <a:bodyPr/>
          <a:lstStyle/>
          <a:p>
            <a:r>
              <a:rPr lang="en-US" dirty="0" smtClean="0"/>
              <a:t>Operational </a:t>
            </a:r>
            <a:r>
              <a:rPr lang="en-US" dirty="0"/>
              <a:t>plans are formulated for achieving the operational goals. They support the tactical plans. They are prepared by middle and lower level managers and have relatively narrow scope. </a:t>
            </a:r>
          </a:p>
        </p:txBody>
      </p:sp>
    </p:spTree>
    <p:extLst>
      <p:ext uri="{BB962C8B-B14F-4D97-AF65-F5344CB8AC3E}">
        <p14:creationId xmlns:p14="http://schemas.microsoft.com/office/powerpoint/2010/main" val="268702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Features/Characteristics of Operational Plans</a:t>
            </a:r>
          </a:p>
        </p:txBody>
      </p:sp>
      <p:sp>
        <p:nvSpPr>
          <p:cNvPr id="3" name="Content Placeholder 2"/>
          <p:cNvSpPr>
            <a:spLocks noGrp="1"/>
          </p:cNvSpPr>
          <p:nvPr>
            <p:ph idx="1"/>
          </p:nvPr>
        </p:nvSpPr>
        <p:spPr/>
        <p:txBody>
          <a:bodyPr/>
          <a:lstStyle/>
          <a:p>
            <a:pPr>
              <a:buNone/>
            </a:pPr>
            <a:r>
              <a:rPr lang="en-US" dirty="0">
                <a:solidFill>
                  <a:srgbClr val="552579"/>
                </a:solidFill>
              </a:rPr>
              <a:t>Key characteristics can be summarized as: </a:t>
            </a:r>
          </a:p>
          <a:p>
            <a:pPr marL="342900" indent="-342900">
              <a:buFont typeface="Wingdings" pitchFamily="2" charset="2"/>
              <a:buChar char="§"/>
            </a:pPr>
            <a:r>
              <a:rPr lang="en-GB" dirty="0"/>
              <a:t>It is prepared to achieve tactical objectives of the business. </a:t>
            </a:r>
            <a:endParaRPr lang="en-US" dirty="0"/>
          </a:p>
          <a:p>
            <a:pPr marL="342900" indent="-342900">
              <a:buFont typeface="Wingdings" pitchFamily="2" charset="2"/>
              <a:buChar char="§"/>
            </a:pPr>
            <a:r>
              <a:rPr lang="en-GB" dirty="0"/>
              <a:t>It is the shortest one among three types. </a:t>
            </a:r>
            <a:endParaRPr lang="en-US" dirty="0"/>
          </a:p>
          <a:p>
            <a:pPr marL="342900" indent="-342900">
              <a:buFont typeface="Wingdings" pitchFamily="2" charset="2"/>
              <a:buChar char="§"/>
            </a:pPr>
            <a:r>
              <a:rPr lang="en-GB" dirty="0"/>
              <a:t>It is inward (efficiency) focused. </a:t>
            </a:r>
            <a:endParaRPr lang="en-US" dirty="0"/>
          </a:p>
          <a:p>
            <a:pPr marL="342900" indent="-342900">
              <a:buFont typeface="Wingdings" pitchFamily="2" charset="2"/>
              <a:buChar char="§"/>
            </a:pPr>
            <a:r>
              <a:rPr lang="en-GB" dirty="0"/>
              <a:t>Its emphasis is on planning the routine activities of the business. </a:t>
            </a:r>
            <a:endParaRPr lang="en-US" dirty="0"/>
          </a:p>
          <a:p>
            <a:pPr marL="342900" indent="-342900">
              <a:buFont typeface="Wingdings" pitchFamily="2" charset="2"/>
              <a:buChar char="§"/>
            </a:pPr>
            <a:r>
              <a:rPr lang="en-GB" dirty="0"/>
              <a:t>Its scope is narrow and specific. </a:t>
            </a:r>
            <a:endParaRPr lang="en-US" dirty="0"/>
          </a:p>
          <a:p>
            <a:pPr marL="342900" indent="-342900">
              <a:buFont typeface="Wingdings" pitchFamily="2" charset="2"/>
              <a:buChar char="§"/>
            </a:pPr>
            <a:r>
              <a:rPr lang="en-US" dirty="0"/>
              <a:t>High time period of it is 12 months only.</a:t>
            </a:r>
            <a:endParaRPr lang="en-US" dirty="0"/>
          </a:p>
        </p:txBody>
      </p:sp>
    </p:spTree>
    <p:extLst>
      <p:ext uri="{BB962C8B-B14F-4D97-AF65-F5344CB8AC3E}">
        <p14:creationId xmlns:p14="http://schemas.microsoft.com/office/powerpoint/2010/main" val="1537439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Tools For Planning</a:t>
            </a:r>
            <a:endParaRPr lang="en-US" cap="none" dirty="0"/>
          </a:p>
        </p:txBody>
      </p:sp>
      <p:sp>
        <p:nvSpPr>
          <p:cNvPr id="4" name="Content Placeholder 3"/>
          <p:cNvSpPr>
            <a:spLocks noGrp="1"/>
          </p:cNvSpPr>
          <p:nvPr>
            <p:ph idx="1"/>
          </p:nvPr>
        </p:nvSpPr>
        <p:spPr/>
        <p:txBody>
          <a:bodyPr>
            <a:normAutofit/>
          </a:bodyPr>
          <a:lstStyle/>
          <a:p>
            <a:pPr>
              <a:buNone/>
            </a:pPr>
            <a:r>
              <a:rPr lang="en-US" dirty="0">
                <a:solidFill>
                  <a:srgbClr val="552579"/>
                </a:solidFill>
              </a:rPr>
              <a:t>The following are some of the widely used tools for planning. </a:t>
            </a:r>
          </a:p>
          <a:p>
            <a:pPr marL="685800" indent="-685800" algn="l">
              <a:lnSpc>
                <a:spcPct val="110000"/>
              </a:lnSpc>
              <a:buNone/>
            </a:pPr>
            <a:r>
              <a:rPr lang="en-US" dirty="0" smtClean="0"/>
              <a:t>1</a:t>
            </a:r>
            <a:r>
              <a:rPr lang="en-US" dirty="0"/>
              <a:t>.	SWOT Analysis</a:t>
            </a:r>
          </a:p>
          <a:p>
            <a:pPr marL="685800" indent="-685800" algn="l">
              <a:lnSpc>
                <a:spcPct val="110000"/>
              </a:lnSpc>
              <a:buNone/>
            </a:pPr>
            <a:r>
              <a:rPr lang="en-US" dirty="0"/>
              <a:t>2.	Porter's Five Forces</a:t>
            </a:r>
          </a:p>
          <a:p>
            <a:pPr marL="685800" indent="-685800" algn="l">
              <a:lnSpc>
                <a:spcPct val="110000"/>
              </a:lnSpc>
              <a:buNone/>
            </a:pPr>
            <a:r>
              <a:rPr lang="en-US" dirty="0"/>
              <a:t>3.	PESTLEG Analysis</a:t>
            </a:r>
          </a:p>
          <a:p>
            <a:pPr marL="685800" indent="-685800" algn="l">
              <a:lnSpc>
                <a:spcPct val="110000"/>
              </a:lnSpc>
              <a:buNone/>
            </a:pPr>
            <a:r>
              <a:rPr lang="en-US" dirty="0"/>
              <a:t>4.	Visioning</a:t>
            </a:r>
          </a:p>
          <a:p>
            <a:pPr marL="685800" indent="-685800" algn="l">
              <a:lnSpc>
                <a:spcPct val="110000"/>
              </a:lnSpc>
              <a:buNone/>
            </a:pPr>
            <a:endParaRPr lang="en-US" dirty="0"/>
          </a:p>
        </p:txBody>
      </p:sp>
    </p:spTree>
    <p:extLst>
      <p:ext uri="{BB962C8B-B14F-4D97-AF65-F5344CB8AC3E}">
        <p14:creationId xmlns:p14="http://schemas.microsoft.com/office/powerpoint/2010/main" val="2664341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Tools For </a:t>
            </a:r>
            <a:r>
              <a:rPr lang="en-US" cap="none" dirty="0" smtClean="0"/>
              <a:t>Planning…(</a:t>
            </a:r>
            <a:r>
              <a:rPr lang="en-US" cap="none" dirty="0" err="1" smtClean="0"/>
              <a:t>contd</a:t>
            </a:r>
            <a:r>
              <a:rPr lang="en-US" cap="none" dirty="0" smtClean="0"/>
              <a:t>)</a:t>
            </a:r>
            <a:endParaRPr lang="en-US" cap="none" dirty="0"/>
          </a:p>
        </p:txBody>
      </p:sp>
      <p:sp>
        <p:nvSpPr>
          <p:cNvPr id="4" name="Content Placeholder 3"/>
          <p:cNvSpPr>
            <a:spLocks noGrp="1"/>
          </p:cNvSpPr>
          <p:nvPr>
            <p:ph idx="1"/>
          </p:nvPr>
        </p:nvSpPr>
        <p:spPr/>
        <p:txBody>
          <a:bodyPr>
            <a:normAutofit/>
          </a:bodyPr>
          <a:lstStyle/>
          <a:p>
            <a:pPr marL="685800" indent="-685800" algn="l">
              <a:lnSpc>
                <a:spcPct val="110000"/>
              </a:lnSpc>
              <a:buNone/>
            </a:pPr>
            <a:r>
              <a:rPr lang="en-US" dirty="0"/>
              <a:t>5.	VRIO Framework</a:t>
            </a:r>
          </a:p>
          <a:p>
            <a:pPr marL="685800" indent="-685800" algn="l">
              <a:lnSpc>
                <a:spcPct val="110000"/>
              </a:lnSpc>
              <a:buNone/>
            </a:pPr>
            <a:r>
              <a:rPr lang="en-US" dirty="0"/>
              <a:t>6.	</a:t>
            </a:r>
            <a:r>
              <a:rPr lang="en-US" dirty="0" err="1"/>
              <a:t>Ansoff</a:t>
            </a:r>
            <a:r>
              <a:rPr lang="en-US" dirty="0"/>
              <a:t> Matrix or the Product Market Matrix</a:t>
            </a:r>
          </a:p>
          <a:p>
            <a:pPr marL="685800" indent="-685800" algn="l">
              <a:lnSpc>
                <a:spcPct val="110000"/>
              </a:lnSpc>
              <a:buNone/>
            </a:pPr>
            <a:r>
              <a:rPr lang="en-US" dirty="0"/>
              <a:t>7.	Boston Consulting Group (BCG) Matrix</a:t>
            </a:r>
          </a:p>
          <a:p>
            <a:pPr marL="685800" indent="-685800" algn="l">
              <a:lnSpc>
                <a:spcPct val="110000"/>
              </a:lnSpc>
              <a:buNone/>
            </a:pPr>
            <a:r>
              <a:rPr lang="en-US" dirty="0"/>
              <a:t>8.	The General Electric (GE) - McKinsey Matrix</a:t>
            </a:r>
          </a:p>
          <a:p>
            <a:pPr marL="685800" indent="-685800" algn="l">
              <a:lnSpc>
                <a:spcPct val="110000"/>
              </a:lnSpc>
              <a:buNone/>
            </a:pPr>
            <a:endParaRPr lang="en-US" dirty="0"/>
          </a:p>
        </p:txBody>
      </p:sp>
    </p:spTree>
    <p:extLst>
      <p:ext uri="{BB962C8B-B14F-4D97-AF65-F5344CB8AC3E}">
        <p14:creationId xmlns:p14="http://schemas.microsoft.com/office/powerpoint/2010/main" val="46145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Meaning </a:t>
            </a:r>
            <a:r>
              <a:rPr lang="en-US" b="1" dirty="0"/>
              <a:t>of Planning</a:t>
            </a:r>
          </a:p>
        </p:txBody>
      </p:sp>
      <p:sp>
        <p:nvSpPr>
          <p:cNvPr id="3" name="Content Placeholder 2"/>
          <p:cNvSpPr>
            <a:spLocks noGrp="1"/>
          </p:cNvSpPr>
          <p:nvPr>
            <p:ph idx="1"/>
          </p:nvPr>
        </p:nvSpPr>
        <p:spPr/>
        <p:txBody>
          <a:bodyPr/>
          <a:lstStyle/>
          <a:p>
            <a:r>
              <a:rPr lang="en-US" dirty="0" smtClean="0"/>
              <a:t>Planning </a:t>
            </a:r>
            <a:r>
              <a:rPr lang="en-US" dirty="0"/>
              <a:t>is outlining a future course of actions and deciding in advance the most appropriate course for the achievement of organizational goals. In other words, planning is deciding in advance - what to do, when to do and how to do. </a:t>
            </a:r>
            <a:endParaRPr lang="en-GB" dirty="0"/>
          </a:p>
        </p:txBody>
      </p:sp>
    </p:spTree>
    <p:extLst>
      <p:ext uri="{BB962C8B-B14F-4D97-AF65-F5344CB8AC3E}">
        <p14:creationId xmlns:p14="http://schemas.microsoft.com/office/powerpoint/2010/main" val="461155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a:t>Benchmarking</a:t>
            </a:r>
            <a:br>
              <a:rPr lang="en-US" dirty="0"/>
            </a:br>
            <a:endParaRPr lang="en-US" dirty="0"/>
          </a:p>
        </p:txBody>
      </p:sp>
      <p:sp>
        <p:nvSpPr>
          <p:cNvPr id="3" name="Content Placeholder 2"/>
          <p:cNvSpPr>
            <a:spLocks noGrp="1"/>
          </p:cNvSpPr>
          <p:nvPr>
            <p:ph idx="1"/>
          </p:nvPr>
        </p:nvSpPr>
        <p:spPr/>
        <p:txBody>
          <a:bodyPr/>
          <a:lstStyle/>
          <a:p>
            <a:r>
              <a:rPr lang="en-US" dirty="0"/>
              <a:t>Benchmarking is the continual process of measuring products, services, and practices against the toughest competitors or the industry leaders.  It involves openly learning from others to improve techniques. It helps to find out weaknesses that are clearly hindering the organizational performance. In other words, benchmarking is another tool for assessing the environment in planning (a newly developed tool). It can lead to strong positive results.</a:t>
            </a:r>
            <a:endParaRPr lang="en-US" dirty="0"/>
          </a:p>
        </p:txBody>
      </p:sp>
    </p:spTree>
    <p:extLst>
      <p:ext uri="{BB962C8B-B14F-4D97-AF65-F5344CB8AC3E}">
        <p14:creationId xmlns:p14="http://schemas.microsoft.com/office/powerpoint/2010/main" val="429169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by Objectives (MBO)</a:t>
            </a:r>
          </a:p>
        </p:txBody>
      </p:sp>
      <p:sp>
        <p:nvSpPr>
          <p:cNvPr id="3" name="Content Placeholder 2"/>
          <p:cNvSpPr>
            <a:spLocks noGrp="1"/>
          </p:cNvSpPr>
          <p:nvPr>
            <p:ph idx="1"/>
          </p:nvPr>
        </p:nvSpPr>
        <p:spPr/>
        <p:txBody>
          <a:bodyPr/>
          <a:lstStyle/>
          <a:p>
            <a:r>
              <a:rPr lang="en-US" dirty="0"/>
              <a:t>Management by objectives (MBO) is one approach to planning that helps to overcome the planning barriers such as the reluctance to establish goals and resistance to change. </a:t>
            </a:r>
          </a:p>
          <a:p>
            <a:r>
              <a:rPr lang="en-US" dirty="0"/>
              <a:t>The concept of MBO emphasizes the establishment of common objectives by managers and their subordinates acting together and the use of these objectives as the primary basis of motivation, evaluation, and control efforts. It has been widely adopted by modern organizations.</a:t>
            </a:r>
          </a:p>
          <a:p>
            <a:endParaRPr lang="en-US" dirty="0"/>
          </a:p>
        </p:txBody>
      </p:sp>
    </p:spTree>
    <p:extLst>
      <p:ext uri="{BB962C8B-B14F-4D97-AF65-F5344CB8AC3E}">
        <p14:creationId xmlns:p14="http://schemas.microsoft.com/office/powerpoint/2010/main" val="97755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br>
              <a:rPr lang="en-US" dirty="0"/>
            </a:br>
            <a:r>
              <a:rPr lang="en-US" dirty="0"/>
              <a:t>Quantitative </a:t>
            </a:r>
            <a:r>
              <a:rPr lang="en-US" dirty="0" smtClean="0"/>
              <a:t>Techniques</a:t>
            </a:r>
            <a:endParaRPr lang="en-US" dirty="0"/>
          </a:p>
        </p:txBody>
      </p:sp>
      <p:sp>
        <p:nvSpPr>
          <p:cNvPr id="3" name="Content Placeholder 2"/>
          <p:cNvSpPr>
            <a:spLocks noGrp="1"/>
          </p:cNvSpPr>
          <p:nvPr>
            <p:ph idx="1"/>
          </p:nvPr>
        </p:nvSpPr>
        <p:spPr/>
        <p:txBody>
          <a:bodyPr/>
          <a:lstStyle/>
          <a:p>
            <a:pPr>
              <a:buNone/>
            </a:pPr>
            <a:r>
              <a:rPr lang="en-US" dirty="0">
                <a:solidFill>
                  <a:srgbClr val="552579"/>
                </a:solidFill>
              </a:rPr>
              <a:t>The following are some quantitative techniques of planning. </a:t>
            </a:r>
            <a:endParaRPr lang="en-US" dirty="0" smtClean="0">
              <a:solidFill>
                <a:srgbClr val="552579"/>
              </a:solidFill>
            </a:endParaRPr>
          </a:p>
          <a:p>
            <a:pPr marL="342900" indent="-342900">
              <a:buFont typeface="Wingdings" pitchFamily="2" charset="2"/>
              <a:buChar char="§"/>
            </a:pPr>
            <a:r>
              <a:rPr lang="en-US" dirty="0" smtClean="0"/>
              <a:t>Forecasting </a:t>
            </a:r>
          </a:p>
          <a:p>
            <a:pPr marL="342900" indent="-342900">
              <a:buFont typeface="Wingdings" pitchFamily="2" charset="2"/>
              <a:buChar char="§"/>
            </a:pPr>
            <a:r>
              <a:rPr lang="en-US" dirty="0" smtClean="0"/>
              <a:t>Network </a:t>
            </a:r>
            <a:r>
              <a:rPr lang="en-US" dirty="0"/>
              <a:t>technique </a:t>
            </a:r>
          </a:p>
          <a:p>
            <a:pPr marL="342900" indent="-342900">
              <a:buFont typeface="Wingdings" pitchFamily="2" charset="2"/>
              <a:buChar char="§"/>
            </a:pPr>
            <a:r>
              <a:rPr lang="en-US" dirty="0" smtClean="0"/>
              <a:t>Flow </a:t>
            </a:r>
            <a:r>
              <a:rPr lang="en-US" dirty="0"/>
              <a:t>chart </a:t>
            </a:r>
          </a:p>
          <a:p>
            <a:pPr marL="342900" indent="-342900">
              <a:buFont typeface="Wingdings" pitchFamily="2" charset="2"/>
              <a:buChar char="§"/>
            </a:pPr>
            <a:r>
              <a:rPr lang="en-US" dirty="0" smtClean="0"/>
              <a:t>Gantt </a:t>
            </a:r>
            <a:r>
              <a:rPr lang="en-US" dirty="0"/>
              <a:t>chart</a:t>
            </a:r>
          </a:p>
          <a:p>
            <a:pPr marL="342900" indent="-342900">
              <a:buFont typeface="Wingdings" pitchFamily="2" charset="2"/>
              <a:buChar char="§"/>
            </a:pPr>
            <a:r>
              <a:rPr lang="en-US" dirty="0" smtClean="0"/>
              <a:t>Break-even </a:t>
            </a:r>
            <a:r>
              <a:rPr lang="en-US" dirty="0"/>
              <a:t>analysis </a:t>
            </a:r>
          </a:p>
          <a:p>
            <a:endParaRPr lang="en-US" dirty="0"/>
          </a:p>
        </p:txBody>
      </p:sp>
    </p:spTree>
    <p:extLst>
      <p:ext uri="{BB962C8B-B14F-4D97-AF65-F5344CB8AC3E}">
        <p14:creationId xmlns:p14="http://schemas.microsoft.com/office/powerpoint/2010/main" val="298992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t>
            </a:r>
            <a:r>
              <a:rPr lang="en-US" dirty="0"/>
              <a:t>Premises</a:t>
            </a:r>
          </a:p>
        </p:txBody>
      </p:sp>
      <p:sp>
        <p:nvSpPr>
          <p:cNvPr id="5" name="Content Placeholder 4"/>
          <p:cNvSpPr>
            <a:spLocks noGrp="1"/>
          </p:cNvSpPr>
          <p:nvPr>
            <p:ph idx="1"/>
          </p:nvPr>
        </p:nvSpPr>
        <p:spPr/>
        <p:txBody>
          <a:bodyPr/>
          <a:lstStyle/>
          <a:p>
            <a:r>
              <a:rPr lang="en-US" dirty="0" smtClean="0"/>
              <a:t>Planning </a:t>
            </a:r>
            <a:r>
              <a:rPr lang="en-US" dirty="0"/>
              <a:t>premises are based on systematic forecasting of the environment. However, managers also use their intuition and judgment to make assumptions about the future events affecting their organizations. </a:t>
            </a:r>
          </a:p>
        </p:txBody>
      </p:sp>
    </p:spTree>
    <p:extLst>
      <p:ext uri="{BB962C8B-B14F-4D97-AF65-F5344CB8AC3E}">
        <p14:creationId xmlns:p14="http://schemas.microsoft.com/office/powerpoint/2010/main" val="574606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r>
              <a:rPr lang="en-US" dirty="0"/>
              <a:t>of Planning Premises</a:t>
            </a:r>
          </a:p>
        </p:txBody>
      </p:sp>
      <p:sp>
        <p:nvSpPr>
          <p:cNvPr id="3" name="Content Placeholder 2"/>
          <p:cNvSpPr>
            <a:spLocks noGrp="1"/>
          </p:cNvSpPr>
          <p:nvPr>
            <p:ph idx="1"/>
          </p:nvPr>
        </p:nvSpPr>
        <p:spPr/>
        <p:txBody>
          <a:bodyPr>
            <a:normAutofit/>
          </a:bodyPr>
          <a:lstStyle/>
          <a:p>
            <a:pPr>
              <a:buNone/>
            </a:pPr>
            <a:r>
              <a:rPr lang="en-US" dirty="0">
                <a:solidFill>
                  <a:srgbClr val="552579"/>
                </a:solidFill>
              </a:rPr>
              <a:t>The following are the major planning premises. </a:t>
            </a:r>
          </a:p>
          <a:p>
            <a:pPr marL="685800" indent="-685800" algn="l">
              <a:lnSpc>
                <a:spcPct val="110000"/>
              </a:lnSpc>
              <a:buNone/>
            </a:pPr>
            <a:r>
              <a:rPr lang="en-US" dirty="0" smtClean="0"/>
              <a:t>1</a:t>
            </a:r>
            <a:r>
              <a:rPr lang="en-US" dirty="0"/>
              <a:t>.	Internal and external premises</a:t>
            </a:r>
          </a:p>
          <a:p>
            <a:pPr marL="685800" indent="-685800" algn="l">
              <a:lnSpc>
                <a:spcPct val="110000"/>
              </a:lnSpc>
              <a:buNone/>
            </a:pPr>
            <a:r>
              <a:rPr lang="en-US" dirty="0"/>
              <a:t>2.	Controllable, semi-controllable and non-controllable premises</a:t>
            </a:r>
          </a:p>
          <a:p>
            <a:pPr marL="685800" indent="-685800" algn="l">
              <a:lnSpc>
                <a:spcPct val="110000"/>
              </a:lnSpc>
              <a:buNone/>
            </a:pPr>
            <a:r>
              <a:rPr lang="en-US" dirty="0"/>
              <a:t>3.	Tangible and intangible premises</a:t>
            </a:r>
          </a:p>
          <a:p>
            <a:pPr marL="685800" indent="-685800" algn="l">
              <a:lnSpc>
                <a:spcPct val="110000"/>
              </a:lnSpc>
              <a:buNone/>
            </a:pPr>
            <a:r>
              <a:rPr lang="en-US" dirty="0"/>
              <a:t>4.	Constant and variable premises</a:t>
            </a:r>
          </a:p>
          <a:p>
            <a:pPr marL="685800" indent="-685800" algn="l">
              <a:lnSpc>
                <a:spcPct val="110000"/>
              </a:lnSpc>
              <a:buNone/>
            </a:pPr>
            <a:endParaRPr lang="en-US" dirty="0"/>
          </a:p>
        </p:txBody>
      </p:sp>
    </p:spTree>
    <p:extLst>
      <p:ext uri="{BB962C8B-B14F-4D97-AF65-F5344CB8AC3E}">
        <p14:creationId xmlns:p14="http://schemas.microsoft.com/office/powerpoint/2010/main" val="231908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Pitfalls Of Planning</a:t>
            </a:r>
            <a:endParaRPr lang="en-US" cap="none" dirty="0"/>
          </a:p>
        </p:txBody>
      </p:sp>
      <p:sp>
        <p:nvSpPr>
          <p:cNvPr id="5" name="Content Placeholder 4"/>
          <p:cNvSpPr>
            <a:spLocks noGrp="1"/>
          </p:cNvSpPr>
          <p:nvPr>
            <p:ph idx="1"/>
          </p:nvPr>
        </p:nvSpPr>
        <p:spPr/>
        <p:txBody>
          <a:bodyPr>
            <a:normAutofit/>
          </a:bodyPr>
          <a:lstStyle/>
          <a:p>
            <a:pPr>
              <a:buNone/>
            </a:pPr>
            <a:r>
              <a:rPr lang="en-US" dirty="0">
                <a:solidFill>
                  <a:srgbClr val="552579"/>
                </a:solidFill>
              </a:rPr>
              <a:t>The following are some pitfalls or drawbacks of planning that are likely in organizations.</a:t>
            </a:r>
            <a:endParaRPr lang="en-US" dirty="0">
              <a:solidFill>
                <a:srgbClr val="552579"/>
              </a:solidFill>
            </a:endParaRPr>
          </a:p>
          <a:p>
            <a:pPr marL="685800" indent="-685800" algn="l">
              <a:lnSpc>
                <a:spcPct val="110000"/>
              </a:lnSpc>
              <a:buNone/>
            </a:pPr>
            <a:r>
              <a:rPr lang="en-US" dirty="0" smtClean="0"/>
              <a:t>1</a:t>
            </a:r>
            <a:r>
              <a:rPr lang="en-US" dirty="0"/>
              <a:t>.	Prevents action</a:t>
            </a:r>
          </a:p>
          <a:p>
            <a:pPr marL="685800" indent="-685800" algn="l">
              <a:lnSpc>
                <a:spcPct val="110000"/>
              </a:lnSpc>
              <a:buNone/>
            </a:pPr>
            <a:r>
              <a:rPr lang="en-US" dirty="0"/>
              <a:t>2.	Leads to complacency</a:t>
            </a:r>
          </a:p>
          <a:p>
            <a:pPr marL="685800" indent="-685800" algn="l">
              <a:lnSpc>
                <a:spcPct val="110000"/>
              </a:lnSpc>
              <a:buNone/>
            </a:pPr>
            <a:r>
              <a:rPr lang="en-US" dirty="0"/>
              <a:t>3.	Inhibits creativity</a:t>
            </a:r>
          </a:p>
          <a:p>
            <a:pPr marL="685800" indent="-685800" algn="l">
              <a:lnSpc>
                <a:spcPct val="110000"/>
              </a:lnSpc>
              <a:buNone/>
            </a:pPr>
            <a:r>
              <a:rPr lang="en-US" dirty="0"/>
              <a:t>4.	Prevents flexibility</a:t>
            </a:r>
          </a:p>
          <a:p>
            <a:pPr marL="685800" indent="-685800" algn="l">
              <a:lnSpc>
                <a:spcPct val="110000"/>
              </a:lnSpc>
              <a:buNone/>
            </a:pPr>
            <a:r>
              <a:rPr lang="en-US" dirty="0"/>
              <a:t>5.	Time consuming</a:t>
            </a:r>
          </a:p>
          <a:p>
            <a:pPr marL="685800" indent="-685800" algn="l">
              <a:lnSpc>
                <a:spcPct val="110000"/>
              </a:lnSpc>
              <a:buNone/>
            </a:pPr>
            <a:endParaRPr lang="en-US" dirty="0"/>
          </a:p>
        </p:txBody>
      </p:sp>
    </p:spTree>
    <p:extLst>
      <p:ext uri="{BB962C8B-B14F-4D97-AF65-F5344CB8AC3E}">
        <p14:creationId xmlns:p14="http://schemas.microsoft.com/office/powerpoint/2010/main" val="2720245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Pitfalls Of </a:t>
            </a:r>
            <a:r>
              <a:rPr lang="en-US" cap="none" dirty="0" smtClean="0"/>
              <a:t>Planning…(</a:t>
            </a:r>
            <a:r>
              <a:rPr lang="en-US" cap="none" dirty="0" err="1" smtClean="0"/>
              <a:t>contd</a:t>
            </a:r>
            <a:r>
              <a:rPr lang="en-US" cap="none" dirty="0" smtClean="0"/>
              <a:t>)</a:t>
            </a:r>
            <a:endParaRPr lang="en-US" cap="none" dirty="0"/>
          </a:p>
        </p:txBody>
      </p:sp>
      <p:sp>
        <p:nvSpPr>
          <p:cNvPr id="5" name="Content Placeholder 4"/>
          <p:cNvSpPr>
            <a:spLocks noGrp="1"/>
          </p:cNvSpPr>
          <p:nvPr>
            <p:ph idx="1"/>
          </p:nvPr>
        </p:nvSpPr>
        <p:spPr/>
        <p:txBody>
          <a:bodyPr>
            <a:normAutofit/>
          </a:bodyPr>
          <a:lstStyle/>
          <a:p>
            <a:pPr marL="685800" indent="-685800" algn="l">
              <a:lnSpc>
                <a:spcPct val="110000"/>
              </a:lnSpc>
              <a:buNone/>
            </a:pPr>
            <a:r>
              <a:rPr lang="en-US" dirty="0"/>
              <a:t>6.	Expensive</a:t>
            </a:r>
          </a:p>
          <a:p>
            <a:pPr marL="685800" indent="-685800" algn="l">
              <a:lnSpc>
                <a:spcPct val="110000"/>
              </a:lnSpc>
              <a:buNone/>
            </a:pPr>
            <a:r>
              <a:rPr lang="en-US" dirty="0"/>
              <a:t>7.	Lack of control</a:t>
            </a:r>
          </a:p>
          <a:p>
            <a:pPr marL="685800" indent="-685800" algn="l">
              <a:lnSpc>
                <a:spcPct val="110000"/>
              </a:lnSpc>
              <a:buNone/>
            </a:pPr>
            <a:r>
              <a:rPr lang="en-US" dirty="0"/>
              <a:t>8.	Incomplete information</a:t>
            </a:r>
          </a:p>
          <a:p>
            <a:pPr marL="685800" indent="-685800" algn="l">
              <a:lnSpc>
                <a:spcPct val="110000"/>
              </a:lnSpc>
              <a:buNone/>
            </a:pPr>
            <a:r>
              <a:rPr lang="en-US" dirty="0"/>
              <a:t>9.	Resistance to change</a:t>
            </a:r>
          </a:p>
          <a:p>
            <a:pPr marL="685800" indent="-685800" algn="l">
              <a:lnSpc>
                <a:spcPct val="110000"/>
              </a:lnSpc>
              <a:buNone/>
            </a:pPr>
            <a:endParaRPr lang="en-US" dirty="0"/>
          </a:p>
        </p:txBody>
      </p:sp>
    </p:spTree>
    <p:extLst>
      <p:ext uri="{BB962C8B-B14F-4D97-AF65-F5344CB8AC3E}">
        <p14:creationId xmlns:p14="http://schemas.microsoft.com/office/powerpoint/2010/main" val="2208615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Improving Planning</a:t>
            </a:r>
            <a:endParaRPr lang="en-US" cap="none" dirty="0"/>
          </a:p>
        </p:txBody>
      </p:sp>
      <p:sp>
        <p:nvSpPr>
          <p:cNvPr id="3" name="Content Placeholder 2"/>
          <p:cNvSpPr>
            <a:spLocks noGrp="1"/>
          </p:cNvSpPr>
          <p:nvPr>
            <p:ph idx="1"/>
          </p:nvPr>
        </p:nvSpPr>
        <p:spPr/>
        <p:txBody>
          <a:bodyPr>
            <a:normAutofit/>
          </a:bodyPr>
          <a:lstStyle/>
          <a:p>
            <a:pPr>
              <a:buNone/>
            </a:pPr>
            <a:r>
              <a:rPr lang="en-US" dirty="0" smtClean="0">
                <a:solidFill>
                  <a:srgbClr val="552579"/>
                </a:solidFill>
              </a:rPr>
              <a:t>The </a:t>
            </a:r>
            <a:r>
              <a:rPr lang="en-US" dirty="0">
                <a:solidFill>
                  <a:srgbClr val="552579"/>
                </a:solidFill>
              </a:rPr>
              <a:t>planning process should be constantly improved. Some of its </a:t>
            </a:r>
            <a:r>
              <a:rPr lang="en-US" dirty="0" smtClean="0">
                <a:solidFill>
                  <a:srgbClr val="552579"/>
                </a:solidFill>
              </a:rPr>
              <a:t>ways are:</a:t>
            </a:r>
            <a:endParaRPr lang="en-US" dirty="0">
              <a:solidFill>
                <a:srgbClr val="552579"/>
              </a:solidFill>
            </a:endParaRPr>
          </a:p>
          <a:p>
            <a:pPr marL="685800" indent="-685800" algn="l">
              <a:lnSpc>
                <a:spcPct val="110000"/>
              </a:lnSpc>
              <a:buNone/>
            </a:pPr>
            <a:r>
              <a:rPr lang="en-US" dirty="0" smtClean="0"/>
              <a:t>1</a:t>
            </a:r>
            <a:r>
              <a:rPr lang="en-US" dirty="0"/>
              <a:t>.	Collaboration or participation</a:t>
            </a:r>
          </a:p>
          <a:p>
            <a:pPr marL="685800" indent="-685800" algn="l">
              <a:lnSpc>
                <a:spcPct val="110000"/>
              </a:lnSpc>
              <a:buNone/>
            </a:pPr>
            <a:r>
              <a:rPr lang="en-US" dirty="0"/>
              <a:t>2.	Take quick action</a:t>
            </a:r>
          </a:p>
          <a:p>
            <a:pPr marL="685800" indent="-685800" algn="l">
              <a:lnSpc>
                <a:spcPct val="110000"/>
              </a:lnSpc>
              <a:buNone/>
            </a:pPr>
            <a:r>
              <a:rPr lang="en-US" dirty="0"/>
              <a:t>3.	Do not be complacent</a:t>
            </a:r>
          </a:p>
          <a:p>
            <a:pPr marL="685800" indent="-685800" algn="l">
              <a:lnSpc>
                <a:spcPct val="110000"/>
              </a:lnSpc>
              <a:buNone/>
            </a:pPr>
            <a:r>
              <a:rPr lang="en-US" dirty="0"/>
              <a:t>4.	Grounds for creativity</a:t>
            </a:r>
          </a:p>
          <a:p>
            <a:pPr marL="685800" indent="-685800" algn="l">
              <a:lnSpc>
                <a:spcPct val="110000"/>
              </a:lnSpc>
              <a:buNone/>
            </a:pPr>
            <a:r>
              <a:rPr lang="en-US" dirty="0"/>
              <a:t>5.	Flexibility</a:t>
            </a:r>
          </a:p>
          <a:p>
            <a:pPr marL="685800" indent="-685800" algn="l">
              <a:lnSpc>
                <a:spcPct val="110000"/>
              </a:lnSpc>
              <a:buNone/>
            </a:pPr>
            <a:endParaRPr lang="en-US" dirty="0"/>
          </a:p>
        </p:txBody>
      </p:sp>
    </p:spTree>
    <p:extLst>
      <p:ext uri="{BB962C8B-B14F-4D97-AF65-F5344CB8AC3E}">
        <p14:creationId xmlns:p14="http://schemas.microsoft.com/office/powerpoint/2010/main" val="2377903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Improving </a:t>
            </a:r>
            <a:r>
              <a:rPr lang="en-US" cap="none" dirty="0" smtClean="0"/>
              <a:t>Planning …(</a:t>
            </a:r>
            <a:r>
              <a:rPr lang="en-US" cap="none" dirty="0" err="1" smtClean="0"/>
              <a:t>contd</a:t>
            </a:r>
            <a:r>
              <a:rPr lang="en-US" cap="none" dirty="0" smtClean="0"/>
              <a:t>)</a:t>
            </a:r>
            <a:endParaRPr lang="en-US" cap="none" dirty="0"/>
          </a:p>
        </p:txBody>
      </p:sp>
      <p:sp>
        <p:nvSpPr>
          <p:cNvPr id="3" name="Content Placeholder 2"/>
          <p:cNvSpPr>
            <a:spLocks noGrp="1"/>
          </p:cNvSpPr>
          <p:nvPr>
            <p:ph idx="1"/>
          </p:nvPr>
        </p:nvSpPr>
        <p:spPr/>
        <p:txBody>
          <a:bodyPr>
            <a:normAutofit/>
          </a:bodyPr>
          <a:lstStyle/>
          <a:p>
            <a:pPr marL="685800" indent="-685800" algn="l">
              <a:lnSpc>
                <a:spcPct val="110000"/>
              </a:lnSpc>
              <a:buNone/>
            </a:pPr>
            <a:r>
              <a:rPr lang="en-US" dirty="0" smtClean="0"/>
              <a:t>6.</a:t>
            </a:r>
            <a:r>
              <a:rPr lang="en-US" dirty="0"/>
              <a:t>	Cost-benefit analysis</a:t>
            </a:r>
          </a:p>
          <a:p>
            <a:pPr marL="685800" indent="-685800" algn="l">
              <a:lnSpc>
                <a:spcPct val="110000"/>
              </a:lnSpc>
              <a:buNone/>
            </a:pPr>
            <a:r>
              <a:rPr lang="en-US" dirty="0" smtClean="0"/>
              <a:t>7.</a:t>
            </a:r>
            <a:r>
              <a:rPr lang="en-US" dirty="0"/>
              <a:t>	Identify the controllable and non-controllable premises</a:t>
            </a:r>
          </a:p>
          <a:p>
            <a:pPr marL="685800" indent="-685800" algn="l">
              <a:lnSpc>
                <a:spcPct val="110000"/>
              </a:lnSpc>
              <a:buNone/>
            </a:pPr>
            <a:r>
              <a:rPr lang="en-US" dirty="0" smtClean="0"/>
              <a:t>8.</a:t>
            </a:r>
            <a:r>
              <a:rPr lang="en-US" dirty="0"/>
              <a:t>	Complete and valid information</a:t>
            </a:r>
          </a:p>
          <a:p>
            <a:pPr marL="685800" indent="-685800" algn="l">
              <a:lnSpc>
                <a:spcPct val="110000"/>
              </a:lnSpc>
              <a:buNone/>
            </a:pPr>
            <a:r>
              <a:rPr lang="en-US" dirty="0" smtClean="0"/>
              <a:t>9.</a:t>
            </a:r>
            <a:r>
              <a:rPr lang="en-US" dirty="0"/>
              <a:t>	Remove resistance to change</a:t>
            </a:r>
          </a:p>
          <a:p>
            <a:pPr marL="685800" indent="-685800" algn="l">
              <a:lnSpc>
                <a:spcPct val="110000"/>
              </a:lnSpc>
              <a:buNone/>
            </a:pPr>
            <a:endParaRPr lang="en-US" dirty="0"/>
          </a:p>
        </p:txBody>
      </p:sp>
    </p:spTree>
    <p:extLst>
      <p:ext uri="{BB962C8B-B14F-4D97-AF65-F5344CB8AC3E}">
        <p14:creationId xmlns:p14="http://schemas.microsoft.com/office/powerpoint/2010/main" val="2866223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960138"/>
            <a:ext cx="7772400" cy="1463040"/>
          </a:xfrm>
        </p:spPr>
        <p:txBody>
          <a:bodyPr/>
          <a:lstStyle/>
          <a:p>
            <a:r>
              <a:rPr lang="en-US" dirty="0"/>
              <a:t>Thank you</a:t>
            </a:r>
            <a:endParaRPr lang="en-GB" dirty="0"/>
          </a:p>
        </p:txBody>
      </p:sp>
      <p:sp>
        <p:nvSpPr>
          <p:cNvPr id="3" name="Picture Placeholder 2"/>
          <p:cNvSpPr>
            <a:spLocks noGrp="1"/>
          </p:cNvSpPr>
          <p:nvPr>
            <p:ph type="pic" idx="1"/>
          </p:nvPr>
        </p:nvSpPr>
        <p:spPr>
          <a:xfrm>
            <a:off x="0" y="0"/>
            <a:ext cx="12188952" cy="4572000"/>
          </a:xfrm>
        </p:spPr>
      </p:sp>
      <p:pic>
        <p:nvPicPr>
          <p:cNvPr id="4" name="Picture 3" descr="\\10.10.92.103\asmita7\Bikash\Work 2021\Resources\Asmita Logo\4 color log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0" y="849522"/>
            <a:ext cx="3286035" cy="45192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007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Characteristics/Features Of Planning</a:t>
            </a:r>
            <a:endParaRPr lang="en-US" cap="none" dirty="0"/>
          </a:p>
        </p:txBody>
      </p:sp>
      <p:sp>
        <p:nvSpPr>
          <p:cNvPr id="5" name="Content Placeholder 4"/>
          <p:cNvSpPr>
            <a:spLocks noGrp="1"/>
          </p:cNvSpPr>
          <p:nvPr>
            <p:ph idx="1"/>
          </p:nvPr>
        </p:nvSpPr>
        <p:spPr/>
        <p:txBody>
          <a:bodyPr>
            <a:normAutofit/>
          </a:bodyPr>
          <a:lstStyle/>
          <a:p>
            <a:pPr>
              <a:buNone/>
            </a:pPr>
            <a:r>
              <a:rPr lang="en-US" dirty="0">
                <a:solidFill>
                  <a:srgbClr val="552579"/>
                </a:solidFill>
              </a:rPr>
              <a:t>The following are some of the notable characteristics of planning.</a:t>
            </a:r>
          </a:p>
          <a:p>
            <a:pPr marL="685800" indent="-685800" algn="l">
              <a:lnSpc>
                <a:spcPct val="100000"/>
              </a:lnSpc>
              <a:buNone/>
            </a:pPr>
            <a:r>
              <a:rPr lang="en-US" dirty="0" smtClean="0"/>
              <a:t>1</a:t>
            </a:r>
            <a:r>
              <a:rPr lang="en-US" dirty="0"/>
              <a:t>. 	Primary function and focus on goals</a:t>
            </a:r>
          </a:p>
          <a:p>
            <a:pPr marL="685800" indent="-685800" algn="l">
              <a:lnSpc>
                <a:spcPct val="100000"/>
              </a:lnSpc>
              <a:buNone/>
            </a:pPr>
            <a:r>
              <a:rPr lang="en-US" dirty="0"/>
              <a:t>2.	Future oriented</a:t>
            </a:r>
          </a:p>
          <a:p>
            <a:pPr marL="685800" indent="-685800" algn="l">
              <a:lnSpc>
                <a:spcPct val="100000"/>
              </a:lnSpc>
              <a:buNone/>
            </a:pPr>
            <a:r>
              <a:rPr lang="en-US" dirty="0"/>
              <a:t>3.	Intellectual activity (Involvement of top management)</a:t>
            </a:r>
          </a:p>
          <a:p>
            <a:pPr marL="685800" indent="-685800" algn="l">
              <a:lnSpc>
                <a:spcPct val="100000"/>
              </a:lnSpc>
              <a:buNone/>
            </a:pPr>
            <a:r>
              <a:rPr lang="en-US" dirty="0"/>
              <a:t>4.	Pervasive activity</a:t>
            </a:r>
          </a:p>
          <a:p>
            <a:pPr marL="685800" indent="-685800" algn="l">
              <a:lnSpc>
                <a:spcPct val="100000"/>
              </a:lnSpc>
              <a:buNone/>
            </a:pPr>
            <a:r>
              <a:rPr lang="en-US" dirty="0"/>
              <a:t>5.	Continuous and flexible activity</a:t>
            </a:r>
          </a:p>
          <a:p>
            <a:pPr marL="685800" indent="-685800" algn="l">
              <a:lnSpc>
                <a:spcPct val="100000"/>
              </a:lnSpc>
              <a:buNone/>
            </a:pPr>
            <a:endParaRPr lang="en-US" dirty="0"/>
          </a:p>
        </p:txBody>
      </p:sp>
    </p:spTree>
    <p:extLst>
      <p:ext uri="{BB962C8B-B14F-4D97-AF65-F5344CB8AC3E}">
        <p14:creationId xmlns:p14="http://schemas.microsoft.com/office/powerpoint/2010/main" val="2142666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Characteristics/Features Of </a:t>
            </a:r>
            <a:r>
              <a:rPr lang="en-US" cap="none" dirty="0" smtClean="0"/>
              <a:t>Planning…(</a:t>
            </a:r>
            <a:r>
              <a:rPr lang="en-US" cap="none" dirty="0" err="1" smtClean="0"/>
              <a:t>contd</a:t>
            </a:r>
            <a:r>
              <a:rPr lang="en-US" cap="none" dirty="0" smtClean="0"/>
              <a:t>)</a:t>
            </a:r>
            <a:endParaRPr lang="en-US" cap="none" dirty="0"/>
          </a:p>
        </p:txBody>
      </p:sp>
      <p:sp>
        <p:nvSpPr>
          <p:cNvPr id="5" name="Content Placeholder 4"/>
          <p:cNvSpPr>
            <a:spLocks noGrp="1"/>
          </p:cNvSpPr>
          <p:nvPr>
            <p:ph idx="1"/>
          </p:nvPr>
        </p:nvSpPr>
        <p:spPr/>
        <p:txBody>
          <a:bodyPr>
            <a:normAutofit/>
          </a:bodyPr>
          <a:lstStyle/>
          <a:p>
            <a:pPr marL="685800" indent="-685800" algn="l">
              <a:lnSpc>
                <a:spcPct val="100000"/>
              </a:lnSpc>
              <a:buNone/>
            </a:pPr>
            <a:r>
              <a:rPr lang="en-US" dirty="0"/>
              <a:t>6.	Time frame (bound)</a:t>
            </a:r>
          </a:p>
          <a:p>
            <a:pPr marL="685800" indent="-685800" algn="l">
              <a:lnSpc>
                <a:spcPct val="100000"/>
              </a:lnSpc>
              <a:buNone/>
            </a:pPr>
            <a:r>
              <a:rPr lang="en-US" dirty="0"/>
              <a:t>7.	Based on environmental analysis</a:t>
            </a:r>
          </a:p>
          <a:p>
            <a:pPr marL="685800" indent="-685800" algn="l">
              <a:lnSpc>
                <a:spcPct val="100000"/>
              </a:lnSpc>
              <a:buNone/>
            </a:pPr>
            <a:r>
              <a:rPr lang="en-US" dirty="0"/>
              <a:t>8.	Set of priority and a means only</a:t>
            </a:r>
          </a:p>
          <a:p>
            <a:pPr marL="685800" indent="-685800" algn="l">
              <a:lnSpc>
                <a:spcPct val="100000"/>
              </a:lnSpc>
              <a:buNone/>
            </a:pPr>
            <a:r>
              <a:rPr lang="en-US" dirty="0"/>
              <a:t>9.	Efficiency and economy</a:t>
            </a:r>
          </a:p>
          <a:p>
            <a:pPr marL="685800" indent="-685800" algn="l">
              <a:lnSpc>
                <a:spcPct val="100000"/>
              </a:lnSpc>
              <a:buNone/>
            </a:pPr>
            <a:r>
              <a:rPr lang="en-US" dirty="0"/>
              <a:t>10.	</a:t>
            </a:r>
            <a:r>
              <a:rPr lang="en-US" dirty="0" smtClean="0"/>
              <a:t>Actionable/attainable</a:t>
            </a:r>
            <a:endParaRPr lang="en-US" dirty="0"/>
          </a:p>
        </p:txBody>
      </p:sp>
    </p:spTree>
    <p:extLst>
      <p:ext uri="{BB962C8B-B14F-4D97-AF65-F5344CB8AC3E}">
        <p14:creationId xmlns:p14="http://schemas.microsoft.com/office/powerpoint/2010/main" val="3411063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Types Of Plan</a:t>
            </a:r>
            <a:endParaRPr lang="en-US" cap="none" dirty="0"/>
          </a:p>
        </p:txBody>
      </p:sp>
      <p:sp>
        <p:nvSpPr>
          <p:cNvPr id="3" name="Content Placeholder 2"/>
          <p:cNvSpPr>
            <a:spLocks noGrp="1"/>
          </p:cNvSpPr>
          <p:nvPr>
            <p:ph idx="1"/>
          </p:nvPr>
        </p:nvSpPr>
        <p:spPr>
          <a:xfrm>
            <a:off x="1024128" y="2286000"/>
            <a:ext cx="9720073" cy="762000"/>
          </a:xfrm>
        </p:spPr>
        <p:txBody>
          <a:bodyPr>
            <a:noAutofit/>
          </a:bodyPr>
          <a:lstStyle/>
          <a:p>
            <a:r>
              <a:rPr lang="en-US" dirty="0"/>
              <a:t>Plans can be categorized into different types on the basis of levels, uses, flexibility and time frame.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081" y="3273466"/>
            <a:ext cx="5996588" cy="34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259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Types Of </a:t>
            </a:r>
            <a:r>
              <a:rPr lang="en-US" cap="none" dirty="0" smtClean="0"/>
              <a:t>Plan …(</a:t>
            </a:r>
            <a:r>
              <a:rPr lang="en-US" cap="none" dirty="0" err="1" smtClean="0"/>
              <a:t>contd</a:t>
            </a:r>
            <a:r>
              <a:rPr lang="en-US" cap="none" dirty="0" smtClean="0"/>
              <a:t>)</a:t>
            </a:r>
            <a:endParaRPr lang="en-US" cap="none" dirty="0"/>
          </a:p>
        </p:txBody>
      </p:sp>
      <p:sp>
        <p:nvSpPr>
          <p:cNvPr id="3" name="Content Placeholder 2"/>
          <p:cNvSpPr>
            <a:spLocks noGrp="1"/>
          </p:cNvSpPr>
          <p:nvPr>
            <p:ph idx="1"/>
          </p:nvPr>
        </p:nvSpPr>
        <p:spPr/>
        <p:txBody>
          <a:bodyPr>
            <a:noAutofit/>
          </a:bodyPr>
          <a:lstStyle/>
          <a:p>
            <a:pPr marL="685800" indent="-685800" algn="l">
              <a:lnSpc>
                <a:spcPct val="110000"/>
              </a:lnSpc>
              <a:buNone/>
            </a:pPr>
            <a:r>
              <a:rPr lang="en-US" b="1" dirty="0">
                <a:solidFill>
                  <a:srgbClr val="7030A0"/>
                </a:solidFill>
              </a:rPr>
              <a:t>A.	On the basis of Managerial Levels </a:t>
            </a:r>
          </a:p>
          <a:p>
            <a:pPr marL="1382713" indent="-685800" algn="l">
              <a:lnSpc>
                <a:spcPct val="110000"/>
              </a:lnSpc>
              <a:buNone/>
            </a:pPr>
            <a:r>
              <a:rPr lang="en-US" dirty="0"/>
              <a:t>1.	Strategic/Corporate plans</a:t>
            </a:r>
          </a:p>
          <a:p>
            <a:pPr marL="1382713" indent="-685800" algn="l">
              <a:lnSpc>
                <a:spcPct val="110000"/>
              </a:lnSpc>
              <a:buNone/>
            </a:pPr>
            <a:r>
              <a:rPr lang="en-US" dirty="0"/>
              <a:t>2.	Tactical plans</a:t>
            </a:r>
          </a:p>
          <a:p>
            <a:pPr marL="1382713" indent="-685800" algn="l">
              <a:lnSpc>
                <a:spcPct val="110000"/>
              </a:lnSpc>
              <a:buNone/>
            </a:pPr>
            <a:r>
              <a:rPr lang="en-US" dirty="0"/>
              <a:t>3.	Operational plans</a:t>
            </a:r>
          </a:p>
          <a:p>
            <a:pPr marL="685800" indent="-685800" algn="l">
              <a:lnSpc>
                <a:spcPct val="110000"/>
              </a:lnSpc>
              <a:buNone/>
            </a:pPr>
            <a:r>
              <a:rPr lang="en-US" b="1" dirty="0" smtClean="0">
                <a:solidFill>
                  <a:srgbClr val="7030A0"/>
                </a:solidFill>
              </a:rPr>
              <a:t>B</a:t>
            </a:r>
            <a:r>
              <a:rPr lang="en-US" b="1" dirty="0">
                <a:solidFill>
                  <a:srgbClr val="7030A0"/>
                </a:solidFill>
              </a:rPr>
              <a:t>.	On the basis of Uses of Plans </a:t>
            </a:r>
          </a:p>
          <a:p>
            <a:pPr marL="1382713" indent="-685800" algn="l">
              <a:lnSpc>
                <a:spcPct val="110000"/>
              </a:lnSpc>
              <a:buNone/>
            </a:pPr>
            <a:r>
              <a:rPr lang="en-US" dirty="0"/>
              <a:t>1. 	Single use plans</a:t>
            </a:r>
          </a:p>
          <a:p>
            <a:pPr marL="1382713" indent="-685800" algn="l">
              <a:lnSpc>
                <a:spcPct val="110000"/>
              </a:lnSpc>
              <a:buNone/>
            </a:pPr>
            <a:r>
              <a:rPr lang="en-US" dirty="0"/>
              <a:t>2. 	Standing plans</a:t>
            </a:r>
          </a:p>
          <a:p>
            <a:pPr marL="685800" indent="-685800" algn="l">
              <a:lnSpc>
                <a:spcPct val="110000"/>
              </a:lnSpc>
              <a:buNone/>
            </a:pPr>
            <a:endParaRPr lang="en-US" dirty="0"/>
          </a:p>
        </p:txBody>
      </p:sp>
    </p:spTree>
    <p:extLst>
      <p:ext uri="{BB962C8B-B14F-4D97-AF65-F5344CB8AC3E}">
        <p14:creationId xmlns:p14="http://schemas.microsoft.com/office/powerpoint/2010/main" val="3183566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Types Of </a:t>
            </a:r>
            <a:r>
              <a:rPr lang="en-US" cap="none" dirty="0" smtClean="0"/>
              <a:t>Plan …(</a:t>
            </a:r>
            <a:r>
              <a:rPr lang="en-US" cap="none" dirty="0" err="1" smtClean="0"/>
              <a:t>contd</a:t>
            </a:r>
            <a:r>
              <a:rPr lang="en-US" cap="none" dirty="0" smtClean="0"/>
              <a:t>)</a:t>
            </a:r>
            <a:endParaRPr lang="en-US" cap="none" dirty="0"/>
          </a:p>
        </p:txBody>
      </p:sp>
      <p:sp>
        <p:nvSpPr>
          <p:cNvPr id="3" name="Content Placeholder 2"/>
          <p:cNvSpPr>
            <a:spLocks noGrp="1"/>
          </p:cNvSpPr>
          <p:nvPr>
            <p:ph idx="1"/>
          </p:nvPr>
        </p:nvSpPr>
        <p:spPr/>
        <p:txBody>
          <a:bodyPr>
            <a:noAutofit/>
          </a:bodyPr>
          <a:lstStyle/>
          <a:p>
            <a:pPr marL="685800" indent="-685800" algn="l">
              <a:lnSpc>
                <a:spcPct val="100000"/>
              </a:lnSpc>
              <a:buNone/>
            </a:pPr>
            <a:r>
              <a:rPr lang="en-US" b="1" dirty="0">
                <a:solidFill>
                  <a:srgbClr val="7030A0"/>
                </a:solidFill>
              </a:rPr>
              <a:t>C.	On the basis of Flexibility of Plans </a:t>
            </a:r>
          </a:p>
          <a:p>
            <a:pPr marL="1382713" indent="-685800" algn="l">
              <a:lnSpc>
                <a:spcPct val="110000"/>
              </a:lnSpc>
              <a:buNone/>
            </a:pPr>
            <a:r>
              <a:rPr lang="en-US" dirty="0"/>
              <a:t>1. 	Specific plans</a:t>
            </a:r>
          </a:p>
          <a:p>
            <a:pPr marL="1382713" indent="-685800" algn="l">
              <a:lnSpc>
                <a:spcPct val="110000"/>
              </a:lnSpc>
              <a:buNone/>
            </a:pPr>
            <a:r>
              <a:rPr lang="en-US" dirty="0"/>
              <a:t>2. 	Flexible plans</a:t>
            </a:r>
          </a:p>
          <a:p>
            <a:pPr marL="685800" indent="-685800" algn="l">
              <a:lnSpc>
                <a:spcPct val="100000"/>
              </a:lnSpc>
              <a:buNone/>
            </a:pPr>
            <a:r>
              <a:rPr lang="en-US" b="1" dirty="0">
                <a:solidFill>
                  <a:srgbClr val="7030A0"/>
                </a:solidFill>
              </a:rPr>
              <a:t>D.	On the Basis of Time Frame</a:t>
            </a:r>
          </a:p>
          <a:p>
            <a:pPr marL="1382713" indent="-685800" algn="l">
              <a:lnSpc>
                <a:spcPct val="110000"/>
              </a:lnSpc>
              <a:buNone/>
            </a:pPr>
            <a:r>
              <a:rPr lang="en-US" dirty="0"/>
              <a:t>1.	Long-term plans</a:t>
            </a:r>
          </a:p>
          <a:p>
            <a:pPr marL="1382713" indent="-685800" algn="l">
              <a:lnSpc>
                <a:spcPct val="110000"/>
              </a:lnSpc>
              <a:buNone/>
            </a:pPr>
            <a:r>
              <a:rPr lang="en-US" dirty="0"/>
              <a:t>2.	Intermediate/mid-term plans</a:t>
            </a:r>
          </a:p>
          <a:p>
            <a:pPr marL="1382713" indent="-685800" algn="l">
              <a:lnSpc>
                <a:spcPct val="110000"/>
              </a:lnSpc>
              <a:buNone/>
            </a:pPr>
            <a:r>
              <a:rPr lang="en-US" dirty="0"/>
              <a:t>3.	Short-term plans</a:t>
            </a:r>
          </a:p>
          <a:p>
            <a:pPr marL="685800" indent="-685800" algn="l">
              <a:lnSpc>
                <a:spcPct val="100000"/>
              </a:lnSpc>
              <a:buNone/>
            </a:pPr>
            <a:endParaRPr lang="en-US" dirty="0"/>
          </a:p>
        </p:txBody>
      </p:sp>
    </p:spTree>
    <p:extLst>
      <p:ext uri="{BB962C8B-B14F-4D97-AF65-F5344CB8AC3E}">
        <p14:creationId xmlns:p14="http://schemas.microsoft.com/office/powerpoint/2010/main" val="2300096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among Strategic, Tactical and Operational Plans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19908"/>
          <a:stretch>
            <a:fillRect/>
          </a:stretch>
        </p:blipFill>
        <p:spPr bwMode="auto">
          <a:xfrm>
            <a:off x="2705842" y="1935020"/>
            <a:ext cx="5848680" cy="502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251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272</TotalTime>
  <Words>1041</Words>
  <Application>Microsoft Office PowerPoint</Application>
  <PresentationFormat>Custom</PresentationFormat>
  <Paragraphs>202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Integral</vt:lpstr>
      <vt:lpstr>Planning </vt:lpstr>
      <vt:lpstr>LEARNING OBJECTIVES</vt:lpstr>
      <vt:lpstr>Meaning of Planning</vt:lpstr>
      <vt:lpstr>Characteristics/Features Of Planning</vt:lpstr>
      <vt:lpstr>Characteristics/Features Of Planning…(contd)</vt:lpstr>
      <vt:lpstr>Types Of Plan</vt:lpstr>
      <vt:lpstr>Types Of Plan …(contd)</vt:lpstr>
      <vt:lpstr>Types Of Plan …(contd)</vt:lpstr>
      <vt:lpstr>Comparison among Strategic, Tactical and Operational Plans </vt:lpstr>
      <vt:lpstr>Process/Steps OF Planning</vt:lpstr>
      <vt:lpstr>Process/Steps OF Planning …(contd)</vt:lpstr>
      <vt:lpstr>Need/Importance/Reasons For Planning</vt:lpstr>
      <vt:lpstr>Need/Importance/Reasons For Planning…(contd)</vt:lpstr>
      <vt:lpstr>Hierarchy Of Planning</vt:lpstr>
      <vt:lpstr>Hierarchy Of Planning…(contd)</vt:lpstr>
      <vt:lpstr>Methods of Planning </vt:lpstr>
      <vt:lpstr>Concept of Strategic Planning</vt:lpstr>
      <vt:lpstr>Characteristics/Features of Strategic Plan</vt:lpstr>
      <vt:lpstr>Fundamentals (Essentials) of Strategic Planning </vt:lpstr>
      <vt:lpstr>Formulation of Strategic Plan</vt:lpstr>
      <vt:lpstr>Implementation of Strategic Plan</vt:lpstr>
      <vt:lpstr>Implementation of Strategic Plan …(contd)</vt:lpstr>
      <vt:lpstr>Concept of Tactical Plans</vt:lpstr>
      <vt:lpstr>Formulation of Tactical Plan</vt:lpstr>
      <vt:lpstr>Comparison between Strategic and Tactical Planning</vt:lpstr>
      <vt:lpstr>Operational Plans </vt:lpstr>
      <vt:lpstr>Features/Characteristics of Operational Plans</vt:lpstr>
      <vt:lpstr>Tools For Planning</vt:lpstr>
      <vt:lpstr>Tools For Planning…(contd)</vt:lpstr>
      <vt:lpstr>  Benchmarking </vt:lpstr>
      <vt:lpstr>Management by Objectives (MBO)</vt:lpstr>
      <vt:lpstr>  Quantitative Techniques</vt:lpstr>
      <vt:lpstr>Planning Premises</vt:lpstr>
      <vt:lpstr>Types of Planning Premises</vt:lpstr>
      <vt:lpstr>Pitfalls Of Planning</vt:lpstr>
      <vt:lpstr>Pitfalls Of Planning…(contd)</vt:lpstr>
      <vt:lpstr>Improving Planning</vt:lpstr>
      <vt:lpstr>Improving Planning …(contd)</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asmita2</dc:creator>
  <cp:lastModifiedBy>asmita7</cp:lastModifiedBy>
  <cp:revision>107</cp:revision>
  <dcterms:created xsi:type="dcterms:W3CDTF">2020-07-31T04:39:43Z</dcterms:created>
  <dcterms:modified xsi:type="dcterms:W3CDTF">2021-05-06T10:54:09Z</dcterms:modified>
</cp:coreProperties>
</file>