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32" r:id="rId1"/>
  </p:sldMasterIdLst>
  <p:handoutMasterIdLst>
    <p:handoutMasterId r:id="rId57"/>
  </p:handoutMasterIdLst>
  <p:sldIdLst>
    <p:sldId id="256" r:id="rId2"/>
    <p:sldId id="342" r:id="rId3"/>
    <p:sldId id="343" r:id="rId4"/>
    <p:sldId id="344" r:id="rId5"/>
    <p:sldId id="345"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 id="385" r:id="rId46"/>
    <p:sldId id="386" r:id="rId47"/>
    <p:sldId id="387" r:id="rId48"/>
    <p:sldId id="388" r:id="rId49"/>
    <p:sldId id="389" r:id="rId50"/>
    <p:sldId id="390" r:id="rId51"/>
    <p:sldId id="391" r:id="rId52"/>
    <p:sldId id="392" r:id="rId53"/>
    <p:sldId id="393" r:id="rId54"/>
    <p:sldId id="394" r:id="rId55"/>
    <p:sldId id="304"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100" d="100"/>
          <a:sy n="100" d="100"/>
        </p:scale>
        <p:origin x="-792" y="-3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1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66180F-B54B-4AFD-9F9D-3DC0A2052E75}" type="datetimeFigureOut">
              <a:rPr lang="en-GB" smtClean="0"/>
              <a:pPr/>
              <a:t>29/06/2021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CF1854-84E3-4B4C-ADDA-8CF694BF99EA}" type="slidenum">
              <a:rPr lang="en-GB" smtClean="0"/>
              <a:pPr/>
              <a:t>‹#›</a:t>
            </a:fld>
            <a:endParaRPr lang="en-GB"/>
          </a:p>
        </p:txBody>
      </p:sp>
    </p:spTree>
    <p:extLst>
      <p:ext uri="{BB962C8B-B14F-4D97-AF65-F5344CB8AC3E}">
        <p14:creationId xmlns:p14="http://schemas.microsoft.com/office/powerpoint/2010/main" val="8372592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31952" y="4960137"/>
            <a:ext cx="4697648"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2" y="4585351"/>
            <a:ext cx="3527190" cy="2272649"/>
          </a:xfrm>
          <a:prstGeom prst="rect">
            <a:avLst/>
          </a:prstGeom>
        </p:spPr>
      </p:pic>
    </p:spTree>
    <p:extLst>
      <p:ext uri="{BB962C8B-B14F-4D97-AF65-F5344CB8AC3E}">
        <p14:creationId xmlns:p14="http://schemas.microsoft.com/office/powerpoint/2010/main" val="232984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88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85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defTabSz="914400" rtl="0" eaLnBrk="1" latinLnBrk="0" hangingPunct="1">
              <a:lnSpc>
                <a:spcPct val="80000"/>
              </a:lnSpc>
              <a:spcBef>
                <a:spcPct val="0"/>
              </a:spcBef>
              <a:buNone/>
              <a:defRPr lang="en-US" sz="5000" kern="1200" cap="none" spc="100" baseline="0" dirty="0">
                <a:solidFill>
                  <a:srgbClr val="B08314"/>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tabLst/>
              <a:defRPr sz="2400"/>
            </a:lvl1pPr>
            <a:lvl2pPr marL="265176" indent="-137160">
              <a:buFont typeface="Wingdings" pitchFamily="2" charset="2"/>
              <a:buChar char="v"/>
              <a:defRPr lang="en-US" sz="1800" kern="1200" dirty="0">
                <a:solidFill>
                  <a:schemeClr val="tx1"/>
                </a:solidFill>
                <a:latin typeface="+mn-lt"/>
                <a:ea typeface="+mn-ea"/>
                <a:cs typeface="+mn-cs"/>
              </a:defRPr>
            </a:lvl2pPr>
            <a:lvl3pPr marL="1143000" indent="-365125">
              <a:defRPr/>
            </a:lvl3pPr>
            <a:lvl4pPr marL="1371600" indent="-228600">
              <a:defRPr/>
            </a:lvl4pPr>
            <a:lvl5pPr marL="1600200" indent="-228600">
              <a:defRPr/>
            </a:lvl5pPr>
          </a:lstStyle>
          <a:p>
            <a:pPr lvl="0"/>
            <a:r>
              <a:rPr lang="en-US" dirty="0"/>
              <a:t>Edit Master text styles</a:t>
            </a:r>
          </a:p>
          <a:p>
            <a:pPr marL="866775" lvl="1" indent="-409575" algn="l" defTabSz="914400" rtl="0" eaLnBrk="1" latinLnBrk="0" hangingPunct="1">
              <a:lnSpc>
                <a:spcPct val="90000"/>
              </a:lnSpc>
              <a:spcBef>
                <a:spcPts val="200"/>
              </a:spcBef>
              <a:spcAft>
                <a:spcPts val="400"/>
              </a:spcAft>
              <a:buClr>
                <a:schemeClr val="accent1"/>
              </a:buClr>
              <a:buFont typeface="Wingdings" pitchFamily="2" charset="2"/>
              <a:buChar char="v"/>
            </a:pPr>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descr="\\10.10.92.103\asmita7\Bikash\Work 2021\Resources\Asmita Logo\4 color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8054" y="5934075"/>
            <a:ext cx="1433946" cy="92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22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35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8" y="585216"/>
            <a:ext cx="9720072" cy="1499616"/>
          </a:xfrm>
        </p:spPr>
        <p:txBody>
          <a:bodyPr/>
          <a:lstStyle>
            <a:lvl1pPr>
              <a:defRPr cap="none"/>
            </a:lvl1pPr>
          </a:lstStyle>
          <a:p>
            <a:r>
              <a:rPr lang="en-US" dirty="0"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9320" y="2286000"/>
            <a:ext cx="4754880" cy="4023360"/>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descr="\\10.10.92.103\asmita7\Bikash\Work 2021\Resources\Asmita Logo\4 color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8054" y="5934075"/>
            <a:ext cx="1433946" cy="92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68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4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24128" y="2967788"/>
            <a:ext cx="4754880" cy="3341572"/>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4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Edit Master text styles</a:t>
            </a:r>
          </a:p>
        </p:txBody>
      </p:sp>
      <p:sp>
        <p:nvSpPr>
          <p:cNvPr id="6" name="Content Placeholder 5"/>
          <p:cNvSpPr>
            <a:spLocks noGrp="1"/>
          </p:cNvSpPr>
          <p:nvPr>
            <p:ph sz="quarter" idx="4"/>
          </p:nvPr>
        </p:nvSpPr>
        <p:spPr>
          <a:xfrm>
            <a:off x="5990888" y="2967788"/>
            <a:ext cx="4754880" cy="3341572"/>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655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760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952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159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16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17349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just"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9974" y="5007762"/>
            <a:ext cx="4619625" cy="1463040"/>
          </a:xfrm>
        </p:spPr>
        <p:txBody>
          <a:bodyPr>
            <a:noAutofit/>
          </a:bodyPr>
          <a:lstStyle/>
          <a:p>
            <a:r>
              <a:rPr lang="en-US" sz="4500" b="1" dirty="0">
                <a:solidFill>
                  <a:srgbClr val="FF0000"/>
                </a:solidFill>
              </a:rPr>
              <a:t>Controlling </a:t>
            </a:r>
          </a:p>
        </p:txBody>
      </p:sp>
      <p:sp>
        <p:nvSpPr>
          <p:cNvPr id="3" name="Subtitle 2"/>
          <p:cNvSpPr>
            <a:spLocks noGrp="1"/>
          </p:cNvSpPr>
          <p:nvPr>
            <p:ph type="subTitle" idx="1"/>
          </p:nvPr>
        </p:nvSpPr>
        <p:spPr>
          <a:solidFill>
            <a:srgbClr val="00B0F0"/>
          </a:solidFill>
        </p:spPr>
        <p:txBody>
          <a:bodyPr>
            <a:normAutofit/>
          </a:bodyPr>
          <a:lstStyle/>
          <a:p>
            <a:r>
              <a:rPr lang="en-US" sz="4000" b="1" dirty="0">
                <a:solidFill>
                  <a:schemeClr val="bg1"/>
                </a:solidFill>
              </a:rPr>
              <a:t>Chapter </a:t>
            </a:r>
            <a:r>
              <a:rPr lang="en-US" sz="4000" b="1" dirty="0" smtClean="0">
                <a:solidFill>
                  <a:schemeClr val="bg1"/>
                </a:solidFill>
              </a:rPr>
              <a:t>10</a:t>
            </a:r>
            <a:endParaRPr lang="en-GB" sz="4000" b="1" dirty="0">
              <a:solidFill>
                <a:schemeClr val="bg1"/>
              </a:solidFill>
            </a:endParaRPr>
          </a:p>
        </p:txBody>
      </p:sp>
      <p:sp>
        <p:nvSpPr>
          <p:cNvPr id="5" name="Rectangle 4"/>
          <p:cNvSpPr/>
          <p:nvPr/>
        </p:nvSpPr>
        <p:spPr>
          <a:xfrm>
            <a:off x="3339313" y="-19051"/>
            <a:ext cx="8852687" cy="4592369"/>
          </a:xfrm>
          <a:prstGeom prst="rect">
            <a:avLst/>
          </a:prstGeom>
          <a:blipFill dpi="0" rotWithShape="1">
            <a:blip r:embed="rId2">
              <a:alphaModFix amt="6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6" y="159654"/>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7799" y="1995268"/>
            <a:ext cx="1874544" cy="25780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8"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99" y="341082"/>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354560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Tools and Techniques</a:t>
            </a:r>
          </a:p>
        </p:txBody>
      </p:sp>
      <p:sp>
        <p:nvSpPr>
          <p:cNvPr id="3" name="Content Placeholder 2"/>
          <p:cNvSpPr>
            <a:spLocks noGrp="1"/>
          </p:cNvSpPr>
          <p:nvPr>
            <p:ph idx="1"/>
          </p:nvPr>
        </p:nvSpPr>
        <p:spPr/>
        <p:txBody>
          <a:bodyPr/>
          <a:lstStyle/>
          <a:p>
            <a:r>
              <a:rPr lang="en-US" dirty="0">
                <a:solidFill>
                  <a:schemeClr val="accent2"/>
                </a:solidFill>
              </a:rPr>
              <a:t>There are a number of tools and techniques used for control. Some major ones are discussed below</a:t>
            </a:r>
            <a:r>
              <a:rPr lang="en-US" dirty="0" smtClean="0">
                <a:solidFill>
                  <a:schemeClr val="accent2"/>
                </a:solidFill>
              </a:rPr>
              <a:t>.</a:t>
            </a:r>
            <a:endParaRPr lang="en-US" dirty="0">
              <a:solidFill>
                <a:schemeClr val="accent2"/>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147" y="3111093"/>
            <a:ext cx="7427707" cy="310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6081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Barriers to Successful Controlling (Resistance of Control)</a:t>
            </a:r>
          </a:p>
        </p:txBody>
      </p:sp>
      <p:sp>
        <p:nvSpPr>
          <p:cNvPr id="3" name="Content Placeholder 2"/>
          <p:cNvSpPr>
            <a:spLocks noGrp="1"/>
          </p:cNvSpPr>
          <p:nvPr>
            <p:ph idx="1"/>
          </p:nvPr>
        </p:nvSpPr>
        <p:spPr/>
        <p:txBody>
          <a:bodyPr/>
          <a:lstStyle/>
          <a:p>
            <a:r>
              <a:rPr lang="en-US" dirty="0">
                <a:solidFill>
                  <a:schemeClr val="accent2"/>
                </a:solidFill>
              </a:rPr>
              <a:t>The following are some of the potential barriers to successful controlling. </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154" y="2916758"/>
            <a:ext cx="4665692" cy="36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7106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Resistance to Control</a:t>
            </a:r>
          </a:p>
        </p:txBody>
      </p:sp>
      <p:sp>
        <p:nvSpPr>
          <p:cNvPr id="3" name="Content Placeholder 2"/>
          <p:cNvSpPr>
            <a:spLocks noGrp="1"/>
          </p:cNvSpPr>
          <p:nvPr>
            <p:ph idx="1"/>
          </p:nvPr>
        </p:nvSpPr>
        <p:spPr/>
        <p:txBody>
          <a:bodyPr/>
          <a:lstStyle/>
          <a:p>
            <a:r>
              <a:rPr lang="en-US" dirty="0">
                <a:solidFill>
                  <a:schemeClr val="accent2"/>
                </a:solidFill>
              </a:rPr>
              <a:t>The following are the ways of overcoming resistance to control.</a:t>
            </a:r>
          </a:p>
          <a:p>
            <a:pPr marL="400050" indent="-400050">
              <a:buNone/>
            </a:pPr>
            <a:r>
              <a:rPr lang="en-US" dirty="0"/>
              <a:t>1.	Create Effective Control System</a:t>
            </a:r>
          </a:p>
          <a:p>
            <a:pPr marL="400050" indent="-400050">
              <a:buNone/>
            </a:pPr>
            <a:r>
              <a:rPr lang="en-US" dirty="0"/>
              <a:t>2.	Encourage Participation</a:t>
            </a:r>
          </a:p>
          <a:p>
            <a:pPr marL="400050" indent="-400050">
              <a:buNone/>
            </a:pPr>
            <a:r>
              <a:rPr lang="en-US" dirty="0"/>
              <a:t>3.	Develop Verification Procedures </a:t>
            </a:r>
          </a:p>
          <a:p>
            <a:pPr marL="400050" indent="-400050">
              <a:buNone/>
            </a:pPr>
            <a:r>
              <a:rPr lang="en-US" dirty="0"/>
              <a:t>4.	Change Employees’ Attitude </a:t>
            </a:r>
          </a:p>
          <a:p>
            <a:pPr marL="400050" indent="-400050">
              <a:buNone/>
            </a:pPr>
            <a:r>
              <a:rPr lang="en-US" dirty="0"/>
              <a:t>5.	Take Action</a:t>
            </a:r>
          </a:p>
          <a:p>
            <a:pPr marL="400050" indent="-400050">
              <a:buNone/>
            </a:pPr>
            <a:r>
              <a:rPr lang="en-US" dirty="0"/>
              <a:t>6.	Encourage check and balance mechanism</a:t>
            </a:r>
          </a:p>
          <a:p>
            <a:pPr marL="400050" indent="-400050">
              <a:buNone/>
            </a:pPr>
            <a:r>
              <a:rPr lang="en-US" dirty="0"/>
              <a:t>7.	Use MBO</a:t>
            </a:r>
          </a:p>
          <a:p>
            <a:pPr marL="400050" indent="-400050">
              <a:buNone/>
            </a:pPr>
            <a:endParaRPr lang="en-US" dirty="0"/>
          </a:p>
        </p:txBody>
      </p:sp>
    </p:spTree>
    <p:extLst>
      <p:ext uri="{BB962C8B-B14F-4D97-AF65-F5344CB8AC3E}">
        <p14:creationId xmlns:p14="http://schemas.microsoft.com/office/powerpoint/2010/main" val="28312287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Resistance to Control</a:t>
            </a:r>
          </a:p>
        </p:txBody>
      </p:sp>
      <p:sp>
        <p:nvSpPr>
          <p:cNvPr id="3" name="Content Placeholder 2"/>
          <p:cNvSpPr>
            <a:spLocks noGrp="1"/>
          </p:cNvSpPr>
          <p:nvPr>
            <p:ph idx="1"/>
          </p:nvPr>
        </p:nvSpPr>
        <p:spPr/>
        <p:txBody>
          <a:bodyPr>
            <a:normAutofit lnSpcReduction="10000"/>
          </a:bodyPr>
          <a:lstStyle/>
          <a:p>
            <a:r>
              <a:rPr lang="en-US" dirty="0">
                <a:solidFill>
                  <a:schemeClr val="accent2"/>
                </a:solidFill>
              </a:rPr>
              <a:t>There are different ways overcoming resistance to control. They are discussed below.</a:t>
            </a:r>
          </a:p>
          <a:p>
            <a:pPr marL="457200" indent="-457200">
              <a:buNone/>
            </a:pPr>
            <a:r>
              <a:rPr lang="en-US" dirty="0"/>
              <a:t>1.	Create effective control system</a:t>
            </a:r>
          </a:p>
          <a:p>
            <a:pPr marL="457200" indent="-457200">
              <a:buNone/>
            </a:pPr>
            <a:r>
              <a:rPr lang="en-US" dirty="0"/>
              <a:t>2.	Encourage participation</a:t>
            </a:r>
          </a:p>
          <a:p>
            <a:pPr marL="457200" indent="-457200">
              <a:buNone/>
            </a:pPr>
            <a:r>
              <a:rPr lang="en-US" dirty="0"/>
              <a:t>3.	Develop verification procedures </a:t>
            </a:r>
          </a:p>
          <a:p>
            <a:pPr marL="457200" indent="-457200">
              <a:buNone/>
            </a:pPr>
            <a:r>
              <a:rPr lang="en-US" dirty="0"/>
              <a:t>4.	Change employees’ attitude </a:t>
            </a:r>
          </a:p>
          <a:p>
            <a:pPr marL="457200" indent="-457200">
              <a:buNone/>
            </a:pPr>
            <a:r>
              <a:rPr lang="en-US" dirty="0"/>
              <a:t>5.	Take action</a:t>
            </a:r>
          </a:p>
          <a:p>
            <a:pPr marL="457200" indent="-457200">
              <a:buNone/>
            </a:pPr>
            <a:r>
              <a:rPr lang="en-US" dirty="0"/>
              <a:t>6.	Encourage check and balance mechanism</a:t>
            </a:r>
          </a:p>
          <a:p>
            <a:pPr marL="457200" indent="-457200">
              <a:buNone/>
            </a:pPr>
            <a:r>
              <a:rPr lang="en-US" dirty="0"/>
              <a:t>7.	Education and </a:t>
            </a:r>
            <a:r>
              <a:rPr lang="en-US" dirty="0" smtClean="0"/>
              <a:t>communication</a:t>
            </a:r>
            <a:endParaRPr lang="en-US" dirty="0"/>
          </a:p>
        </p:txBody>
      </p:sp>
    </p:spTree>
    <p:extLst>
      <p:ext uri="{BB962C8B-B14F-4D97-AF65-F5344CB8AC3E}">
        <p14:creationId xmlns:p14="http://schemas.microsoft.com/office/powerpoint/2010/main" val="36819248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Quality</a:t>
            </a:r>
          </a:p>
        </p:txBody>
      </p:sp>
      <p:sp>
        <p:nvSpPr>
          <p:cNvPr id="3" name="Content Placeholder 2"/>
          <p:cNvSpPr>
            <a:spLocks noGrp="1"/>
          </p:cNvSpPr>
          <p:nvPr>
            <p:ph idx="1"/>
          </p:nvPr>
        </p:nvSpPr>
        <p:spPr/>
        <p:txBody>
          <a:bodyPr>
            <a:normAutofit/>
          </a:bodyPr>
          <a:lstStyle/>
          <a:p>
            <a:r>
              <a:rPr lang="en-US" dirty="0" smtClean="0"/>
              <a:t>The </a:t>
            </a:r>
            <a:r>
              <a:rPr lang="en-US" dirty="0"/>
              <a:t>quality control system is a set of procedures designed to ensure that a product or service matches the standard or benchmark quality criteria and meets the requirements of the customer.  The word quality has many meanings. Quality in general may be defined as the standard of something as measured against other things of a similar kind. It is the degree of excellence of something. Hence, it is the ability of a product to satisfy the users.</a:t>
            </a:r>
          </a:p>
          <a:p>
            <a:endParaRPr lang="en-US" dirty="0"/>
          </a:p>
        </p:txBody>
      </p:sp>
    </p:spTree>
    <p:extLst>
      <p:ext uri="{BB962C8B-B14F-4D97-AF65-F5344CB8AC3E}">
        <p14:creationId xmlns:p14="http://schemas.microsoft.com/office/powerpoint/2010/main" val="16146147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 of Quality</a:t>
            </a:r>
          </a:p>
        </p:txBody>
      </p:sp>
      <p:sp>
        <p:nvSpPr>
          <p:cNvPr id="3" name="Content Placeholder 2"/>
          <p:cNvSpPr>
            <a:spLocks noGrp="1"/>
          </p:cNvSpPr>
          <p:nvPr>
            <p:ph idx="1"/>
          </p:nvPr>
        </p:nvSpPr>
        <p:spPr/>
        <p:txBody>
          <a:bodyPr/>
          <a:lstStyle/>
          <a:p>
            <a:r>
              <a:rPr lang="en-US" dirty="0">
                <a:solidFill>
                  <a:schemeClr val="accent2"/>
                </a:solidFill>
              </a:rPr>
              <a:t>Quality is a multidimensional concept. Hence, it has a number of facets which are presented in the following table</a:t>
            </a:r>
            <a:r>
              <a:rPr lang="en-US" dirty="0" smtClean="0">
                <a:solidFill>
                  <a:schemeClr val="accent2"/>
                </a:solidFill>
              </a:rPr>
              <a:t>.</a:t>
            </a:r>
            <a:endParaRPr lang="en-US" dirty="0">
              <a:solidFill>
                <a:schemeClr val="accent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64825656"/>
              </p:ext>
            </p:extLst>
          </p:nvPr>
        </p:nvGraphicFramePr>
        <p:xfrm>
          <a:off x="1051218" y="3219958"/>
          <a:ext cx="8518702" cy="3228467"/>
        </p:xfrm>
        <a:graphic>
          <a:graphicData uri="http://schemas.openxmlformats.org/drawingml/2006/table">
            <a:tbl>
              <a:tblPr firstRow="1" firstCol="1" bandRow="1">
                <a:tableStyleId>{21E4AEA4-8DFA-4A89-87EB-49C32662AFE0}</a:tableStyleId>
              </a:tblPr>
              <a:tblGrid>
                <a:gridCol w="1953142"/>
                <a:gridCol w="3470582"/>
                <a:gridCol w="3094978"/>
              </a:tblGrid>
              <a:tr h="276701">
                <a:tc>
                  <a:txBody>
                    <a:bodyPr/>
                    <a:lstStyle/>
                    <a:p>
                      <a:pPr algn="ctr">
                        <a:lnSpc>
                          <a:spcPct val="107000"/>
                        </a:lnSpc>
                        <a:spcBef>
                          <a:spcPts val="200"/>
                        </a:spcBef>
                        <a:spcAft>
                          <a:spcPts val="200"/>
                        </a:spcAft>
                      </a:pPr>
                      <a:r>
                        <a:rPr lang="en-US" sz="1800">
                          <a:effectLst/>
                        </a:rPr>
                        <a:t> </a:t>
                      </a:r>
                      <a:endParaRPr lang="en-US" sz="1900">
                        <a:effectLst/>
                        <a:latin typeface="Book Antiqua"/>
                        <a:ea typeface="Times New Roman"/>
                        <a:cs typeface="Times New Roman"/>
                      </a:endParaRPr>
                    </a:p>
                  </a:txBody>
                  <a:tcPr marL="135098" marR="135098" marT="0" marB="0"/>
                </a:tc>
                <a:tc>
                  <a:txBody>
                    <a:bodyPr/>
                    <a:lstStyle/>
                    <a:p>
                      <a:pPr algn="ctr">
                        <a:lnSpc>
                          <a:spcPct val="107000"/>
                        </a:lnSpc>
                        <a:spcBef>
                          <a:spcPts val="200"/>
                        </a:spcBef>
                        <a:spcAft>
                          <a:spcPts val="200"/>
                        </a:spcAft>
                      </a:pPr>
                      <a:r>
                        <a:rPr lang="en-US" sz="1800">
                          <a:effectLst/>
                        </a:rPr>
                        <a:t>Dimensions </a:t>
                      </a:r>
                      <a:endParaRPr lang="en-US" sz="1900">
                        <a:effectLst/>
                        <a:latin typeface="Book Antiqua"/>
                        <a:ea typeface="Times New Roman"/>
                        <a:cs typeface="Times New Roman"/>
                      </a:endParaRPr>
                    </a:p>
                  </a:txBody>
                  <a:tcPr marL="135098" marR="135098" marT="0" marB="0"/>
                </a:tc>
                <a:tc>
                  <a:txBody>
                    <a:bodyPr/>
                    <a:lstStyle/>
                    <a:p>
                      <a:pPr algn="ctr">
                        <a:lnSpc>
                          <a:spcPct val="107000"/>
                        </a:lnSpc>
                        <a:spcBef>
                          <a:spcPts val="200"/>
                        </a:spcBef>
                        <a:spcAft>
                          <a:spcPts val="200"/>
                        </a:spcAft>
                      </a:pPr>
                      <a:r>
                        <a:rPr lang="en-US" sz="1800">
                          <a:effectLst/>
                        </a:rPr>
                        <a:t>Examples </a:t>
                      </a:r>
                      <a:endParaRPr lang="en-US" sz="1900">
                        <a:effectLst/>
                        <a:latin typeface="Book Antiqua"/>
                        <a:ea typeface="Times New Roman"/>
                        <a:cs typeface="Times New Roman"/>
                      </a:endParaRPr>
                    </a:p>
                  </a:txBody>
                  <a:tcPr marL="135098" marR="135098" marT="0" marB="0"/>
                </a:tc>
              </a:tr>
              <a:tr h="855623">
                <a:tc>
                  <a:txBody>
                    <a:bodyPr/>
                    <a:lstStyle/>
                    <a:p>
                      <a:pPr marL="201930" indent="-201930" algn="just">
                        <a:lnSpc>
                          <a:spcPct val="107000"/>
                        </a:lnSpc>
                        <a:spcBef>
                          <a:spcPts val="200"/>
                        </a:spcBef>
                        <a:spcAft>
                          <a:spcPts val="200"/>
                        </a:spcAft>
                      </a:pPr>
                      <a:r>
                        <a:rPr lang="en-US" sz="1800">
                          <a:effectLst/>
                        </a:rPr>
                        <a:t>1. Performance </a:t>
                      </a:r>
                      <a:endParaRPr lang="en-US" sz="1900">
                        <a:effectLst/>
                        <a:latin typeface="Book Antiqua"/>
                        <a:ea typeface="Times New Roman"/>
                        <a:cs typeface="Times New Roman"/>
                      </a:endParaRPr>
                    </a:p>
                  </a:txBody>
                  <a:tcPr marL="135098" marR="135098" marT="0" marB="0"/>
                </a:tc>
                <a:tc>
                  <a:txBody>
                    <a:bodyPr/>
                    <a:lstStyle/>
                    <a:p>
                      <a:pPr algn="just">
                        <a:lnSpc>
                          <a:spcPct val="107000"/>
                        </a:lnSpc>
                        <a:spcBef>
                          <a:spcPts val="200"/>
                        </a:spcBef>
                        <a:spcAft>
                          <a:spcPts val="200"/>
                        </a:spcAft>
                      </a:pPr>
                      <a:r>
                        <a:rPr lang="en-US" sz="1800">
                          <a:effectLst/>
                        </a:rPr>
                        <a:t>How well the product performs in comparison to how it was designed to perform </a:t>
                      </a:r>
                      <a:endParaRPr lang="en-US" sz="1900">
                        <a:effectLst/>
                        <a:latin typeface="Book Antiqua"/>
                        <a:ea typeface="Times New Roman"/>
                        <a:cs typeface="Times New Roman"/>
                      </a:endParaRPr>
                    </a:p>
                  </a:txBody>
                  <a:tcPr marL="135098" marR="135098" marT="0" marB="0"/>
                </a:tc>
                <a:tc>
                  <a:txBody>
                    <a:bodyPr/>
                    <a:lstStyle/>
                    <a:p>
                      <a:pPr algn="just">
                        <a:lnSpc>
                          <a:spcPct val="107000"/>
                        </a:lnSpc>
                        <a:spcBef>
                          <a:spcPts val="200"/>
                        </a:spcBef>
                        <a:spcAft>
                          <a:spcPts val="200"/>
                        </a:spcAft>
                      </a:pPr>
                      <a:r>
                        <a:rPr lang="en-US" sz="1800">
                          <a:effectLst/>
                        </a:rPr>
                        <a:t>Clarity of color and sound of Sony TV.</a:t>
                      </a:r>
                      <a:endParaRPr lang="en-US" sz="1900">
                        <a:effectLst/>
                        <a:latin typeface="Book Antiqua"/>
                        <a:ea typeface="Times New Roman"/>
                        <a:cs typeface="Times New Roman"/>
                      </a:endParaRPr>
                    </a:p>
                  </a:txBody>
                  <a:tcPr marL="135098" marR="135098" marT="0" marB="0"/>
                </a:tc>
              </a:tr>
              <a:tr h="566538">
                <a:tc>
                  <a:txBody>
                    <a:bodyPr/>
                    <a:lstStyle/>
                    <a:p>
                      <a:pPr marL="201930" indent="-201930" algn="just">
                        <a:lnSpc>
                          <a:spcPct val="107000"/>
                        </a:lnSpc>
                        <a:spcBef>
                          <a:spcPts val="200"/>
                        </a:spcBef>
                        <a:spcAft>
                          <a:spcPts val="200"/>
                        </a:spcAft>
                      </a:pPr>
                      <a:r>
                        <a:rPr lang="en-US" sz="1800">
                          <a:effectLst/>
                        </a:rPr>
                        <a:t>2. Features </a:t>
                      </a:r>
                      <a:endParaRPr lang="en-US" sz="2200">
                        <a:effectLst/>
                        <a:latin typeface="Times New Roman"/>
                        <a:ea typeface="SimSun"/>
                      </a:endParaRPr>
                    </a:p>
                  </a:txBody>
                  <a:tcPr marL="135098" marR="135098" marT="0" marB="0"/>
                </a:tc>
                <a:tc>
                  <a:txBody>
                    <a:bodyPr/>
                    <a:lstStyle/>
                    <a:p>
                      <a:pPr marL="36195" marR="36195">
                        <a:lnSpc>
                          <a:spcPct val="107000"/>
                        </a:lnSpc>
                        <a:spcAft>
                          <a:spcPts val="0"/>
                        </a:spcAft>
                      </a:pPr>
                      <a:r>
                        <a:rPr lang="en-US" sz="1800" dirty="0">
                          <a:effectLst/>
                        </a:rPr>
                        <a:t>What different functions or tasks can the product perform</a:t>
                      </a:r>
                      <a:endParaRPr lang="en-US" sz="1800" dirty="0">
                        <a:effectLst/>
                        <a:latin typeface="Book Antiqua"/>
                        <a:ea typeface="Times New Roman"/>
                        <a:cs typeface="Times New Roman"/>
                      </a:endParaRPr>
                    </a:p>
                  </a:txBody>
                  <a:tcPr marL="135098" marR="135098" marT="0" marB="0"/>
                </a:tc>
                <a:tc>
                  <a:txBody>
                    <a:bodyPr/>
                    <a:lstStyle/>
                    <a:p>
                      <a:pPr algn="just">
                        <a:lnSpc>
                          <a:spcPct val="107000"/>
                        </a:lnSpc>
                        <a:spcBef>
                          <a:spcPts val="200"/>
                        </a:spcBef>
                        <a:spcAft>
                          <a:spcPts val="200"/>
                        </a:spcAft>
                      </a:pPr>
                      <a:r>
                        <a:rPr lang="en-US" sz="1800">
                          <a:effectLst/>
                        </a:rPr>
                        <a:t>Complementary breakfast of Hyatt Regency Hotel.</a:t>
                      </a:r>
                      <a:endParaRPr lang="en-US" sz="1900">
                        <a:effectLst/>
                        <a:latin typeface="Book Antiqua"/>
                        <a:ea typeface="Times New Roman"/>
                        <a:cs typeface="Times New Roman"/>
                      </a:endParaRPr>
                    </a:p>
                  </a:txBody>
                  <a:tcPr marL="135098" marR="135098" marT="0" marB="0"/>
                </a:tc>
              </a:tr>
              <a:tr h="855623">
                <a:tc>
                  <a:txBody>
                    <a:bodyPr/>
                    <a:lstStyle/>
                    <a:p>
                      <a:pPr marL="201930" indent="-201930" algn="l">
                        <a:lnSpc>
                          <a:spcPct val="107000"/>
                        </a:lnSpc>
                        <a:spcBef>
                          <a:spcPts val="200"/>
                        </a:spcBef>
                        <a:spcAft>
                          <a:spcPts val="200"/>
                        </a:spcAft>
                      </a:pPr>
                      <a:r>
                        <a:rPr lang="en-US" sz="1800">
                          <a:effectLst/>
                        </a:rPr>
                        <a:t>3. Reliability </a:t>
                      </a:r>
                      <a:endParaRPr lang="en-US" sz="2200">
                        <a:effectLst/>
                        <a:latin typeface="Times New Roman"/>
                        <a:ea typeface="SimSun"/>
                      </a:endParaRPr>
                    </a:p>
                  </a:txBody>
                  <a:tcPr marL="135098" marR="135098" marT="0" marB="0"/>
                </a:tc>
                <a:tc>
                  <a:txBody>
                    <a:bodyPr/>
                    <a:lstStyle/>
                    <a:p>
                      <a:pPr marL="36195" marR="36195">
                        <a:lnSpc>
                          <a:spcPct val="107000"/>
                        </a:lnSpc>
                        <a:spcAft>
                          <a:spcPts val="0"/>
                        </a:spcAft>
                      </a:pPr>
                      <a:r>
                        <a:rPr lang="en-US" sz="1800">
                          <a:effectLst/>
                        </a:rPr>
                        <a:t>Likelihood that the product will perform throughout its expected life</a:t>
                      </a:r>
                      <a:endParaRPr lang="en-US" sz="1800">
                        <a:effectLst/>
                        <a:latin typeface="Book Antiqua"/>
                        <a:ea typeface="Times New Roman"/>
                        <a:cs typeface="Times New Roman"/>
                      </a:endParaRPr>
                    </a:p>
                  </a:txBody>
                  <a:tcPr marL="135098" marR="135098" marT="0" marB="0"/>
                </a:tc>
                <a:tc>
                  <a:txBody>
                    <a:bodyPr/>
                    <a:lstStyle/>
                    <a:p>
                      <a:pPr algn="just">
                        <a:lnSpc>
                          <a:spcPct val="107000"/>
                        </a:lnSpc>
                        <a:spcBef>
                          <a:spcPts val="200"/>
                        </a:spcBef>
                        <a:spcAft>
                          <a:spcPts val="200"/>
                        </a:spcAft>
                      </a:pPr>
                      <a:r>
                        <a:rPr lang="en-US" sz="1800">
                          <a:effectLst/>
                        </a:rPr>
                        <a:t>1 year maintenance cost of Honda. </a:t>
                      </a:r>
                      <a:endParaRPr lang="en-US" sz="1900">
                        <a:effectLst/>
                        <a:latin typeface="Book Antiqua"/>
                        <a:ea typeface="Times New Roman"/>
                        <a:cs typeface="Times New Roman"/>
                      </a:endParaRPr>
                    </a:p>
                  </a:txBody>
                  <a:tcPr marL="135098" marR="135098" marT="0" marB="0"/>
                </a:tc>
              </a:tr>
              <a:tr h="566538">
                <a:tc>
                  <a:txBody>
                    <a:bodyPr/>
                    <a:lstStyle/>
                    <a:p>
                      <a:pPr marL="201930" indent="-201930" algn="just">
                        <a:lnSpc>
                          <a:spcPct val="107000"/>
                        </a:lnSpc>
                        <a:spcBef>
                          <a:spcPts val="200"/>
                        </a:spcBef>
                        <a:spcAft>
                          <a:spcPts val="200"/>
                        </a:spcAft>
                      </a:pPr>
                      <a:r>
                        <a:rPr lang="en-US" sz="1800">
                          <a:effectLst/>
                        </a:rPr>
                        <a:t>4. Conformances </a:t>
                      </a:r>
                      <a:endParaRPr lang="en-US" sz="2200">
                        <a:effectLst/>
                        <a:latin typeface="Times New Roman"/>
                        <a:ea typeface="SimSun"/>
                      </a:endParaRPr>
                    </a:p>
                  </a:txBody>
                  <a:tcPr marL="135098" marR="135098" marT="0" marB="0"/>
                </a:tc>
                <a:tc>
                  <a:txBody>
                    <a:bodyPr/>
                    <a:lstStyle/>
                    <a:p>
                      <a:pPr marL="36195" marR="36195">
                        <a:lnSpc>
                          <a:spcPct val="107000"/>
                        </a:lnSpc>
                        <a:spcAft>
                          <a:spcPts val="0"/>
                        </a:spcAft>
                      </a:pPr>
                      <a:r>
                        <a:rPr lang="en-US" sz="1800">
                          <a:effectLst/>
                        </a:rPr>
                        <a:t>Does the product meet its specifications as designed</a:t>
                      </a:r>
                      <a:endParaRPr lang="en-US" sz="1800">
                        <a:effectLst/>
                        <a:latin typeface="Book Antiqua"/>
                        <a:ea typeface="Times New Roman"/>
                        <a:cs typeface="Times New Roman"/>
                      </a:endParaRPr>
                    </a:p>
                  </a:txBody>
                  <a:tcPr marL="135098" marR="135098" marT="0" marB="0"/>
                </a:tc>
                <a:tc>
                  <a:txBody>
                    <a:bodyPr/>
                    <a:lstStyle/>
                    <a:p>
                      <a:pPr algn="just">
                        <a:lnSpc>
                          <a:spcPct val="107000"/>
                        </a:lnSpc>
                        <a:spcBef>
                          <a:spcPts val="200"/>
                        </a:spcBef>
                        <a:spcAft>
                          <a:spcPts val="200"/>
                        </a:spcAft>
                      </a:pPr>
                      <a:r>
                        <a:rPr lang="en-US" sz="1800" dirty="0">
                          <a:effectLst/>
                        </a:rPr>
                        <a:t>Comparison of IBM software in Apple computers.</a:t>
                      </a:r>
                      <a:endParaRPr lang="en-US" sz="1900" dirty="0">
                        <a:effectLst/>
                        <a:latin typeface="Book Antiqua"/>
                        <a:ea typeface="Times New Roman"/>
                        <a:cs typeface="Times New Roman"/>
                      </a:endParaRPr>
                    </a:p>
                  </a:txBody>
                  <a:tcPr marL="135098" marR="135098" marT="0" marB="0"/>
                </a:tc>
              </a:tr>
            </a:tbl>
          </a:graphicData>
        </a:graphic>
      </p:graphicFrame>
    </p:spTree>
    <p:extLst>
      <p:ext uri="{BB962C8B-B14F-4D97-AF65-F5344CB8AC3E}">
        <p14:creationId xmlns:p14="http://schemas.microsoft.com/office/powerpoint/2010/main" val="22025704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 of </a:t>
            </a:r>
            <a:r>
              <a:rPr lang="en-US" dirty="0" smtClean="0"/>
              <a:t>Quality …(</a:t>
            </a:r>
            <a:r>
              <a:rPr lang="en-US" dirty="0" err="1" smtClean="0"/>
              <a:t>contd</a:t>
            </a:r>
            <a:r>
              <a:rPr lang="en-US" dirty="0" smtClean="0"/>
              <a: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11494497"/>
              </p:ext>
            </p:extLst>
          </p:nvPr>
        </p:nvGraphicFramePr>
        <p:xfrm>
          <a:off x="871649" y="2291078"/>
          <a:ext cx="10024840" cy="3881122"/>
        </p:xfrm>
        <a:graphic>
          <a:graphicData uri="http://schemas.openxmlformats.org/drawingml/2006/table">
            <a:tbl>
              <a:tblPr firstRow="1" firstCol="1" bandRow="1">
                <a:tableStyleId>{21E4AEA4-8DFA-4A89-87EB-49C32662AFE0}</a:tableStyleId>
              </a:tblPr>
              <a:tblGrid>
                <a:gridCol w="2298465"/>
                <a:gridCol w="4084194"/>
                <a:gridCol w="3642181"/>
              </a:tblGrid>
              <a:tr h="325623">
                <a:tc>
                  <a:txBody>
                    <a:bodyPr/>
                    <a:lstStyle/>
                    <a:p>
                      <a:pPr algn="ctr">
                        <a:lnSpc>
                          <a:spcPct val="107000"/>
                        </a:lnSpc>
                        <a:spcBef>
                          <a:spcPts val="200"/>
                        </a:spcBef>
                        <a:spcAft>
                          <a:spcPts val="200"/>
                        </a:spcAft>
                      </a:pPr>
                      <a:r>
                        <a:rPr lang="en-US" sz="2100" dirty="0">
                          <a:effectLst/>
                        </a:rPr>
                        <a:t> </a:t>
                      </a:r>
                      <a:endParaRPr lang="en-US" sz="2200" dirty="0">
                        <a:effectLst/>
                        <a:latin typeface="Book Antiqua"/>
                        <a:ea typeface="Times New Roman"/>
                        <a:cs typeface="Times New Roman"/>
                      </a:endParaRPr>
                    </a:p>
                  </a:txBody>
                  <a:tcPr marL="158984" marR="158984" marT="0" marB="0"/>
                </a:tc>
                <a:tc>
                  <a:txBody>
                    <a:bodyPr/>
                    <a:lstStyle/>
                    <a:p>
                      <a:pPr algn="ctr">
                        <a:lnSpc>
                          <a:spcPct val="107000"/>
                        </a:lnSpc>
                        <a:spcBef>
                          <a:spcPts val="200"/>
                        </a:spcBef>
                        <a:spcAft>
                          <a:spcPts val="200"/>
                        </a:spcAft>
                      </a:pPr>
                      <a:r>
                        <a:rPr lang="en-US" sz="2100">
                          <a:effectLst/>
                        </a:rPr>
                        <a:t>Dimensions </a:t>
                      </a:r>
                      <a:endParaRPr lang="en-US" sz="2200">
                        <a:effectLst/>
                        <a:latin typeface="Book Antiqua"/>
                        <a:ea typeface="Times New Roman"/>
                        <a:cs typeface="Times New Roman"/>
                      </a:endParaRPr>
                    </a:p>
                  </a:txBody>
                  <a:tcPr marL="158984" marR="158984" marT="0" marB="0"/>
                </a:tc>
                <a:tc>
                  <a:txBody>
                    <a:bodyPr/>
                    <a:lstStyle/>
                    <a:p>
                      <a:pPr algn="ctr">
                        <a:lnSpc>
                          <a:spcPct val="107000"/>
                        </a:lnSpc>
                        <a:spcBef>
                          <a:spcPts val="200"/>
                        </a:spcBef>
                        <a:spcAft>
                          <a:spcPts val="200"/>
                        </a:spcAft>
                      </a:pPr>
                      <a:r>
                        <a:rPr lang="en-US" sz="2100">
                          <a:effectLst/>
                        </a:rPr>
                        <a:t>Examples </a:t>
                      </a:r>
                      <a:endParaRPr lang="en-US" sz="2200">
                        <a:effectLst/>
                        <a:latin typeface="Book Antiqua"/>
                        <a:ea typeface="Times New Roman"/>
                        <a:cs typeface="Times New Roman"/>
                      </a:endParaRPr>
                    </a:p>
                  </a:txBody>
                  <a:tcPr marL="158984" marR="158984" marT="0" marB="0"/>
                </a:tc>
              </a:tr>
              <a:tr h="666705">
                <a:tc>
                  <a:txBody>
                    <a:bodyPr/>
                    <a:lstStyle/>
                    <a:p>
                      <a:pPr marL="201930" indent="-201930" algn="just">
                        <a:lnSpc>
                          <a:spcPct val="107000"/>
                        </a:lnSpc>
                        <a:spcBef>
                          <a:spcPts val="200"/>
                        </a:spcBef>
                        <a:spcAft>
                          <a:spcPts val="200"/>
                        </a:spcAft>
                      </a:pPr>
                      <a:r>
                        <a:rPr lang="en-US" sz="2100">
                          <a:effectLst/>
                        </a:rPr>
                        <a:t>5. Durability </a:t>
                      </a:r>
                      <a:endParaRPr lang="en-US" sz="2200">
                        <a:effectLst/>
                        <a:latin typeface="Book Antiqua"/>
                        <a:ea typeface="Times New Roman"/>
                        <a:cs typeface="Times New Roman"/>
                      </a:endParaRPr>
                    </a:p>
                  </a:txBody>
                  <a:tcPr marL="158984" marR="158984" marT="0" marB="0"/>
                </a:tc>
                <a:tc>
                  <a:txBody>
                    <a:bodyPr/>
                    <a:lstStyle/>
                    <a:p>
                      <a:pPr marL="36195" marR="36195">
                        <a:lnSpc>
                          <a:spcPct val="107000"/>
                        </a:lnSpc>
                        <a:spcAft>
                          <a:spcPts val="0"/>
                        </a:spcAft>
                      </a:pPr>
                      <a:r>
                        <a:rPr lang="en-US" sz="2100">
                          <a:effectLst/>
                        </a:rPr>
                        <a:t>The actual life expectancy of the product </a:t>
                      </a:r>
                      <a:endParaRPr lang="en-US" sz="2100">
                        <a:effectLst/>
                        <a:latin typeface="Book Antiqua"/>
                        <a:ea typeface="Times New Roman"/>
                        <a:cs typeface="Times New Roman"/>
                      </a:endParaRPr>
                    </a:p>
                  </a:txBody>
                  <a:tcPr marL="158984" marR="158984" marT="0" marB="0"/>
                </a:tc>
                <a:tc>
                  <a:txBody>
                    <a:bodyPr/>
                    <a:lstStyle/>
                    <a:p>
                      <a:pPr algn="just">
                        <a:lnSpc>
                          <a:spcPct val="107000"/>
                        </a:lnSpc>
                        <a:spcBef>
                          <a:spcPts val="200"/>
                        </a:spcBef>
                        <a:spcAft>
                          <a:spcPts val="200"/>
                        </a:spcAft>
                      </a:pPr>
                      <a:r>
                        <a:rPr lang="en-US" sz="2100">
                          <a:effectLst/>
                        </a:rPr>
                        <a:t>Average age of Kribi Vacuum cleaner is 17 years. </a:t>
                      </a:r>
                      <a:endParaRPr lang="en-US" sz="2200">
                        <a:effectLst/>
                        <a:latin typeface="Book Antiqua"/>
                        <a:ea typeface="Times New Roman"/>
                        <a:cs typeface="Times New Roman"/>
                      </a:endParaRPr>
                    </a:p>
                  </a:txBody>
                  <a:tcPr marL="158984" marR="158984" marT="0" marB="0"/>
                </a:tc>
              </a:tr>
              <a:tr h="1006900">
                <a:tc>
                  <a:txBody>
                    <a:bodyPr/>
                    <a:lstStyle/>
                    <a:p>
                      <a:pPr marL="201930" indent="-201930" algn="just">
                        <a:lnSpc>
                          <a:spcPct val="107000"/>
                        </a:lnSpc>
                        <a:spcBef>
                          <a:spcPts val="200"/>
                        </a:spcBef>
                        <a:spcAft>
                          <a:spcPts val="200"/>
                        </a:spcAft>
                      </a:pPr>
                      <a:r>
                        <a:rPr lang="en-US" sz="2100">
                          <a:effectLst/>
                        </a:rPr>
                        <a:t>6. Serviceability </a:t>
                      </a:r>
                      <a:endParaRPr lang="en-US" sz="2200">
                        <a:effectLst/>
                        <a:latin typeface="Book Antiqua"/>
                        <a:ea typeface="Times New Roman"/>
                        <a:cs typeface="Times New Roman"/>
                      </a:endParaRPr>
                    </a:p>
                  </a:txBody>
                  <a:tcPr marL="158984" marR="158984" marT="0" marB="0"/>
                </a:tc>
                <a:tc>
                  <a:txBody>
                    <a:bodyPr/>
                    <a:lstStyle/>
                    <a:p>
                      <a:pPr marL="36195" marR="36195">
                        <a:lnSpc>
                          <a:spcPct val="107000"/>
                        </a:lnSpc>
                        <a:spcAft>
                          <a:spcPts val="0"/>
                        </a:spcAft>
                      </a:pPr>
                      <a:r>
                        <a:rPr lang="en-US" sz="2100">
                          <a:effectLst/>
                        </a:rPr>
                        <a:t>What is the ease of fixing or repairing the product if it fails</a:t>
                      </a:r>
                      <a:endParaRPr lang="en-US" sz="2100">
                        <a:effectLst/>
                        <a:latin typeface="Book Antiqua"/>
                        <a:ea typeface="Times New Roman"/>
                        <a:cs typeface="Times New Roman"/>
                      </a:endParaRPr>
                    </a:p>
                  </a:txBody>
                  <a:tcPr marL="158984" marR="158984" marT="0" marB="0"/>
                </a:tc>
                <a:tc>
                  <a:txBody>
                    <a:bodyPr/>
                    <a:lstStyle/>
                    <a:p>
                      <a:pPr algn="just">
                        <a:lnSpc>
                          <a:spcPct val="107000"/>
                        </a:lnSpc>
                        <a:spcBef>
                          <a:spcPts val="200"/>
                        </a:spcBef>
                        <a:spcAft>
                          <a:spcPts val="200"/>
                        </a:spcAft>
                      </a:pPr>
                      <a:r>
                        <a:rPr lang="en-US" sz="2100">
                          <a:effectLst/>
                        </a:rPr>
                        <a:t>Cartapilars Tractor guarantees replacement parts within 48 hours. </a:t>
                      </a:r>
                      <a:endParaRPr lang="en-US" sz="2200">
                        <a:effectLst/>
                        <a:latin typeface="Book Antiqua"/>
                        <a:ea typeface="Times New Roman"/>
                        <a:cs typeface="Times New Roman"/>
                      </a:endParaRPr>
                    </a:p>
                  </a:txBody>
                  <a:tcPr marL="158984" marR="158984" marT="0" marB="0"/>
                </a:tc>
              </a:tr>
              <a:tr h="775490">
                <a:tc>
                  <a:txBody>
                    <a:bodyPr/>
                    <a:lstStyle/>
                    <a:p>
                      <a:pPr marL="201930" indent="-201930" algn="l">
                        <a:lnSpc>
                          <a:spcPct val="107000"/>
                        </a:lnSpc>
                        <a:spcBef>
                          <a:spcPts val="200"/>
                        </a:spcBef>
                        <a:spcAft>
                          <a:spcPts val="200"/>
                        </a:spcAft>
                      </a:pPr>
                      <a:r>
                        <a:rPr lang="en-US" sz="2100">
                          <a:effectLst/>
                        </a:rPr>
                        <a:t>7. Aesthetics </a:t>
                      </a:r>
                      <a:endParaRPr lang="en-US" sz="2200">
                        <a:effectLst/>
                        <a:latin typeface="Book Antiqua"/>
                        <a:ea typeface="Times New Roman"/>
                        <a:cs typeface="Times New Roman"/>
                      </a:endParaRPr>
                    </a:p>
                  </a:txBody>
                  <a:tcPr marL="158984" marR="158984" marT="0" marB="0"/>
                </a:tc>
                <a:tc>
                  <a:txBody>
                    <a:bodyPr/>
                    <a:lstStyle/>
                    <a:p>
                      <a:pPr marL="36195" marR="36195">
                        <a:lnSpc>
                          <a:spcPct val="107000"/>
                        </a:lnSpc>
                        <a:spcAft>
                          <a:spcPts val="0"/>
                        </a:spcAft>
                      </a:pPr>
                      <a:r>
                        <a:rPr lang="en-US" sz="2100">
                          <a:effectLst/>
                        </a:rPr>
                        <a:t>The style, materials and visual appeal of a product </a:t>
                      </a:r>
                      <a:endParaRPr lang="en-US" sz="2100">
                        <a:effectLst/>
                        <a:latin typeface="Book Antiqua"/>
                        <a:ea typeface="Times New Roman"/>
                        <a:cs typeface="Times New Roman"/>
                      </a:endParaRPr>
                    </a:p>
                  </a:txBody>
                  <a:tcPr marL="158984" marR="158984" marT="0" marB="0"/>
                </a:tc>
                <a:tc>
                  <a:txBody>
                    <a:bodyPr/>
                    <a:lstStyle/>
                    <a:p>
                      <a:pPr algn="just">
                        <a:lnSpc>
                          <a:spcPct val="107000"/>
                        </a:lnSpc>
                        <a:spcBef>
                          <a:spcPts val="200"/>
                        </a:spcBef>
                        <a:spcAft>
                          <a:spcPts val="200"/>
                        </a:spcAft>
                      </a:pPr>
                      <a:r>
                        <a:rPr lang="en-US" sz="2100">
                          <a:effectLst/>
                        </a:rPr>
                        <a:t>Taste of Robbins ice-cream and size of Baskin. </a:t>
                      </a:r>
                      <a:r>
                        <a:rPr lang="en-US" sz="2800">
                          <a:effectLst/>
                        </a:rPr>
                        <a:t> </a:t>
                      </a:r>
                      <a:endParaRPr lang="en-US" sz="2200">
                        <a:effectLst/>
                        <a:latin typeface="Book Antiqua"/>
                        <a:ea typeface="Times New Roman"/>
                        <a:cs typeface="Times New Roman"/>
                      </a:endParaRPr>
                    </a:p>
                  </a:txBody>
                  <a:tcPr marL="158984" marR="158984" marT="0" marB="0"/>
                </a:tc>
              </a:tr>
              <a:tr h="1006900">
                <a:tc>
                  <a:txBody>
                    <a:bodyPr/>
                    <a:lstStyle/>
                    <a:p>
                      <a:pPr marL="158115" indent="-158115" algn="l">
                        <a:lnSpc>
                          <a:spcPct val="107000"/>
                        </a:lnSpc>
                        <a:spcBef>
                          <a:spcPts val="200"/>
                        </a:spcBef>
                        <a:spcAft>
                          <a:spcPts val="200"/>
                        </a:spcAft>
                      </a:pPr>
                      <a:r>
                        <a:rPr lang="en-US" sz="2100">
                          <a:effectLst/>
                        </a:rPr>
                        <a:t>8. 	Perceived quality </a:t>
                      </a:r>
                      <a:endParaRPr lang="en-US" sz="2200">
                        <a:effectLst/>
                        <a:latin typeface="Book Antiqua"/>
                        <a:ea typeface="Times New Roman"/>
                        <a:cs typeface="Times New Roman"/>
                      </a:endParaRPr>
                    </a:p>
                  </a:txBody>
                  <a:tcPr marL="158984" marR="158984" marT="0" marB="0"/>
                </a:tc>
                <a:tc>
                  <a:txBody>
                    <a:bodyPr/>
                    <a:lstStyle/>
                    <a:p>
                      <a:pPr marL="36195" marR="36195">
                        <a:lnSpc>
                          <a:spcPct val="107000"/>
                        </a:lnSpc>
                        <a:spcAft>
                          <a:spcPts val="0"/>
                        </a:spcAft>
                      </a:pPr>
                      <a:r>
                        <a:rPr lang="en-US" sz="2100">
                          <a:effectLst/>
                        </a:rPr>
                        <a:t>Based on customer's experience before, during and after they purchase a product </a:t>
                      </a:r>
                      <a:endParaRPr lang="en-US" sz="2100">
                        <a:effectLst/>
                        <a:latin typeface="Book Antiqua"/>
                        <a:ea typeface="Times New Roman"/>
                        <a:cs typeface="Times New Roman"/>
                      </a:endParaRPr>
                    </a:p>
                  </a:txBody>
                  <a:tcPr marL="158984" marR="158984" marT="0" marB="0"/>
                </a:tc>
                <a:tc>
                  <a:txBody>
                    <a:bodyPr/>
                    <a:lstStyle/>
                    <a:p>
                      <a:pPr algn="just">
                        <a:lnSpc>
                          <a:spcPct val="107000"/>
                        </a:lnSpc>
                        <a:spcBef>
                          <a:spcPts val="200"/>
                        </a:spcBef>
                        <a:spcAft>
                          <a:spcPts val="200"/>
                        </a:spcAft>
                      </a:pPr>
                      <a:r>
                        <a:rPr lang="en-US" sz="2100" dirty="0">
                          <a:effectLst/>
                        </a:rPr>
                        <a:t>Status of Bose in Stereo speaker.</a:t>
                      </a:r>
                      <a:r>
                        <a:rPr lang="en-US" sz="2200" dirty="0">
                          <a:effectLst/>
                        </a:rPr>
                        <a:t> </a:t>
                      </a:r>
                      <a:endParaRPr lang="en-US" sz="2200" dirty="0">
                        <a:effectLst/>
                        <a:latin typeface="Book Antiqua"/>
                        <a:ea typeface="Times New Roman"/>
                        <a:cs typeface="Times New Roman"/>
                      </a:endParaRPr>
                    </a:p>
                  </a:txBody>
                  <a:tcPr marL="158984" marR="158984" marT="0" marB="0"/>
                </a:tc>
              </a:tr>
            </a:tbl>
          </a:graphicData>
        </a:graphic>
      </p:graphicFrame>
    </p:spTree>
    <p:extLst>
      <p:ext uri="{BB962C8B-B14F-4D97-AF65-F5344CB8AC3E}">
        <p14:creationId xmlns:p14="http://schemas.microsoft.com/office/powerpoint/2010/main" val="24203264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Objectives/Importance of Quality</a:t>
            </a:r>
          </a:p>
        </p:txBody>
      </p:sp>
      <p:sp>
        <p:nvSpPr>
          <p:cNvPr id="3" name="Content Placeholder 2"/>
          <p:cNvSpPr>
            <a:spLocks noGrp="1"/>
          </p:cNvSpPr>
          <p:nvPr>
            <p:ph idx="1"/>
          </p:nvPr>
        </p:nvSpPr>
        <p:spPr/>
        <p:txBody>
          <a:bodyPr/>
          <a:lstStyle/>
          <a:p>
            <a:r>
              <a:rPr lang="en-US" dirty="0">
                <a:solidFill>
                  <a:schemeClr val="accent2"/>
                </a:solidFill>
              </a:rPr>
              <a:t>The following are the objectives/importance of quality: </a:t>
            </a:r>
          </a:p>
          <a:p>
            <a:pPr marL="457200" indent="-457200">
              <a:buNone/>
            </a:pPr>
            <a:r>
              <a:rPr lang="en-US" dirty="0"/>
              <a:t>1.	Meet competition </a:t>
            </a:r>
          </a:p>
          <a:p>
            <a:pPr marL="457200" indent="-457200">
              <a:buNone/>
            </a:pPr>
            <a:r>
              <a:rPr lang="en-US" dirty="0"/>
              <a:t>2.	Increase productivity </a:t>
            </a:r>
          </a:p>
          <a:p>
            <a:pPr marL="457200" indent="-457200">
              <a:buNone/>
            </a:pPr>
            <a:r>
              <a:rPr lang="en-US" dirty="0"/>
              <a:t>3.	Increase reputation</a:t>
            </a:r>
          </a:p>
          <a:p>
            <a:pPr marL="457200" indent="-457200">
              <a:buNone/>
            </a:pPr>
            <a:r>
              <a:rPr lang="en-US" dirty="0"/>
              <a:t>4.	Higher profitability and growth</a:t>
            </a:r>
          </a:p>
          <a:p>
            <a:pPr marL="457200" indent="-457200">
              <a:buNone/>
            </a:pPr>
            <a:endParaRPr lang="en-US" dirty="0"/>
          </a:p>
        </p:txBody>
      </p:sp>
    </p:spTree>
    <p:extLst>
      <p:ext uri="{BB962C8B-B14F-4D97-AF65-F5344CB8AC3E}">
        <p14:creationId xmlns:p14="http://schemas.microsoft.com/office/powerpoint/2010/main" val="22580066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Quality</a:t>
            </a:r>
          </a:p>
        </p:txBody>
      </p:sp>
      <p:sp>
        <p:nvSpPr>
          <p:cNvPr id="3" name="Content Placeholder 2"/>
          <p:cNvSpPr>
            <a:spLocks noGrp="1"/>
          </p:cNvSpPr>
          <p:nvPr>
            <p:ph idx="1"/>
          </p:nvPr>
        </p:nvSpPr>
        <p:spPr/>
        <p:txBody>
          <a:bodyPr>
            <a:normAutofit fontScale="92500" lnSpcReduction="10000"/>
          </a:bodyPr>
          <a:lstStyle/>
          <a:p>
            <a:r>
              <a:rPr lang="en-US" dirty="0">
                <a:solidFill>
                  <a:schemeClr val="accent2"/>
                </a:solidFill>
              </a:rPr>
              <a:t>There are many factors that affect the quality of products.  </a:t>
            </a:r>
          </a:p>
          <a:p>
            <a:pPr marL="457200" indent="-457200">
              <a:buNone/>
            </a:pPr>
            <a:r>
              <a:rPr lang="en-US" dirty="0"/>
              <a:t>1.	Cost</a:t>
            </a:r>
          </a:p>
          <a:p>
            <a:pPr marL="457200" indent="-457200">
              <a:buNone/>
            </a:pPr>
            <a:r>
              <a:rPr lang="en-US" dirty="0"/>
              <a:t>2.	Materials</a:t>
            </a:r>
          </a:p>
          <a:p>
            <a:pPr marL="457200" indent="-457200">
              <a:buNone/>
            </a:pPr>
            <a:r>
              <a:rPr lang="en-US" dirty="0"/>
              <a:t>3.	Policy/Management support</a:t>
            </a:r>
          </a:p>
          <a:p>
            <a:pPr marL="457200" indent="-457200">
              <a:buNone/>
            </a:pPr>
            <a:r>
              <a:rPr lang="en-US" dirty="0"/>
              <a:t>4.	People</a:t>
            </a:r>
          </a:p>
          <a:p>
            <a:pPr marL="457200" indent="-457200">
              <a:buNone/>
            </a:pPr>
            <a:r>
              <a:rPr lang="en-US" dirty="0"/>
              <a:t>5.	Nature of market</a:t>
            </a:r>
          </a:p>
          <a:p>
            <a:pPr marL="457200" indent="-457200">
              <a:buNone/>
            </a:pPr>
            <a:r>
              <a:rPr lang="en-US" dirty="0"/>
              <a:t>6.	Machines/methods and engineering design </a:t>
            </a:r>
          </a:p>
          <a:p>
            <a:pPr marL="457200" indent="-457200">
              <a:buNone/>
            </a:pPr>
            <a:r>
              <a:rPr lang="en-US" dirty="0"/>
              <a:t>7.	Research and development budget</a:t>
            </a:r>
          </a:p>
          <a:p>
            <a:pPr marL="457200" indent="-457200">
              <a:buNone/>
            </a:pPr>
            <a:r>
              <a:rPr lang="en-US" dirty="0"/>
              <a:t>8.	Information </a:t>
            </a:r>
            <a:r>
              <a:rPr lang="en-US" dirty="0" smtClean="0"/>
              <a:t>availability</a:t>
            </a:r>
            <a:endParaRPr lang="en-US" dirty="0"/>
          </a:p>
        </p:txBody>
      </p:sp>
    </p:spTree>
    <p:extLst>
      <p:ext uri="{BB962C8B-B14F-4D97-AF65-F5344CB8AC3E}">
        <p14:creationId xmlns:p14="http://schemas.microsoft.com/office/powerpoint/2010/main" val="10917913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Quality Management</a:t>
            </a:r>
          </a:p>
        </p:txBody>
      </p:sp>
      <p:sp>
        <p:nvSpPr>
          <p:cNvPr id="3" name="Content Placeholder 2"/>
          <p:cNvSpPr>
            <a:spLocks noGrp="1"/>
          </p:cNvSpPr>
          <p:nvPr>
            <p:ph idx="1"/>
          </p:nvPr>
        </p:nvSpPr>
        <p:spPr/>
        <p:txBody>
          <a:bodyPr>
            <a:normAutofit/>
          </a:bodyPr>
          <a:lstStyle/>
          <a:p>
            <a:r>
              <a:rPr lang="en-US" dirty="0" smtClean="0"/>
              <a:t>In </a:t>
            </a:r>
            <a:r>
              <a:rPr lang="en-US" dirty="0"/>
              <a:t>a simple way, quality management is managing the quality. Hence, it includes all activities carried to maintain a desired level of quality or excellence. Hence, it is a set of activities that are followed to ensure that the goods and services meet customers’ expectations and needs. In a competitive environment, the success of organizations largely depends on the quality of their products and services. Quality management is equally important for all organizations whether large or small, public or private, manufacturing or service. </a:t>
            </a:r>
          </a:p>
        </p:txBody>
      </p:sp>
    </p:spTree>
    <p:extLst>
      <p:ext uri="{BB962C8B-B14F-4D97-AF65-F5344CB8AC3E}">
        <p14:creationId xmlns:p14="http://schemas.microsoft.com/office/powerpoint/2010/main" val="32601490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t>
            </a:r>
            <a:r>
              <a:rPr lang="en-US" dirty="0"/>
              <a:t>OBJECTIVES</a:t>
            </a:r>
          </a:p>
        </p:txBody>
      </p:sp>
      <p:sp>
        <p:nvSpPr>
          <p:cNvPr id="4" name="Rounded Rectangle 3"/>
          <p:cNvSpPr/>
          <p:nvPr/>
        </p:nvSpPr>
        <p:spPr>
          <a:xfrm>
            <a:off x="754743" y="1981200"/>
            <a:ext cx="10537371" cy="609600"/>
          </a:xfrm>
          <a:prstGeom prst="roundRect">
            <a:avLst/>
          </a:prstGeom>
          <a:solidFill>
            <a:srgbClr val="B08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fontScale="77500" lnSpcReduction="20000"/>
          </a:bodyPr>
          <a:lstStyle/>
          <a:p>
            <a:pPr algn="l">
              <a:buNone/>
            </a:pPr>
            <a:r>
              <a:rPr lang="en-US" b="1" dirty="0">
                <a:solidFill>
                  <a:srgbClr val="FFFF00"/>
                </a:solidFill>
              </a:rPr>
              <a:t>After studying this chapter, the students are expected to;</a:t>
            </a:r>
          </a:p>
          <a:p>
            <a:pPr marL="623888" indent="-623888" algn="l">
              <a:buFont typeface="Wingdings" pitchFamily="2" charset="2"/>
              <a:buChar char="q"/>
            </a:pPr>
            <a:r>
              <a:rPr lang="en-US" sz="2000" dirty="0" smtClean="0"/>
              <a:t>Understand </a:t>
            </a:r>
            <a:r>
              <a:rPr lang="en-US" sz="2000" dirty="0"/>
              <a:t>the meaning, process, types, purpose, nature, essentials and tools and techniques of control	</a:t>
            </a:r>
          </a:p>
          <a:p>
            <a:pPr marL="623888" indent="-623888" algn="l">
              <a:buFont typeface="Wingdings" pitchFamily="2" charset="2"/>
              <a:buChar char="q"/>
            </a:pPr>
            <a:r>
              <a:rPr lang="en-US" sz="2000" dirty="0" smtClean="0"/>
              <a:t>Know </a:t>
            </a:r>
            <a:r>
              <a:rPr lang="en-US" sz="2000" dirty="0"/>
              <a:t>the potential barriers to successful controlling and overcoming them</a:t>
            </a:r>
          </a:p>
          <a:p>
            <a:pPr marL="623888" indent="-623888" algn="l">
              <a:buFont typeface="Wingdings" pitchFamily="2" charset="2"/>
              <a:buChar char="q"/>
            </a:pPr>
            <a:r>
              <a:rPr lang="en-US" sz="2000" dirty="0" smtClean="0"/>
              <a:t>Understand </a:t>
            </a:r>
            <a:r>
              <a:rPr lang="en-US" sz="2000" dirty="0"/>
              <a:t>the concept, dimensions and objectives of quality</a:t>
            </a:r>
          </a:p>
          <a:p>
            <a:pPr marL="623888" indent="-623888" algn="l">
              <a:buFont typeface="Wingdings" pitchFamily="2" charset="2"/>
              <a:buChar char="q"/>
            </a:pPr>
            <a:r>
              <a:rPr lang="en-US" sz="2000" dirty="0" smtClean="0"/>
              <a:t>Explain </a:t>
            </a:r>
            <a:r>
              <a:rPr lang="en-US" sz="2000" dirty="0"/>
              <a:t>the factors affecting quality</a:t>
            </a:r>
          </a:p>
          <a:p>
            <a:pPr marL="623888" indent="-623888" algn="l">
              <a:buFont typeface="Wingdings" pitchFamily="2" charset="2"/>
              <a:buChar char="q"/>
            </a:pPr>
            <a:r>
              <a:rPr lang="en-US" sz="2000" dirty="0" smtClean="0"/>
              <a:t>Know </a:t>
            </a:r>
            <a:r>
              <a:rPr lang="en-US" sz="2000" dirty="0"/>
              <a:t>concept, principles and tools and techniques of quality management</a:t>
            </a:r>
          </a:p>
          <a:p>
            <a:pPr marL="623888" indent="-623888" algn="l">
              <a:buFont typeface="Wingdings" pitchFamily="2" charset="2"/>
              <a:buChar char="q"/>
            </a:pPr>
            <a:r>
              <a:rPr lang="en-US" sz="2000" dirty="0" smtClean="0"/>
              <a:t>Discuss </a:t>
            </a:r>
            <a:r>
              <a:rPr lang="en-US" sz="2000" dirty="0"/>
              <a:t>quality improvement process </a:t>
            </a:r>
          </a:p>
          <a:p>
            <a:pPr marL="623888" indent="-623888" algn="l">
              <a:buFont typeface="Wingdings" pitchFamily="2" charset="2"/>
              <a:buChar char="q"/>
            </a:pPr>
            <a:r>
              <a:rPr lang="en-US" sz="2000" dirty="0" smtClean="0"/>
              <a:t>Understand </a:t>
            </a:r>
            <a:r>
              <a:rPr lang="en-US" sz="2000" dirty="0"/>
              <a:t>the concept, principles and techniques of Deming management</a:t>
            </a:r>
          </a:p>
          <a:p>
            <a:pPr marL="623888" indent="-623888" algn="l">
              <a:buFont typeface="Wingdings" pitchFamily="2" charset="2"/>
              <a:buChar char="q"/>
            </a:pPr>
            <a:r>
              <a:rPr lang="en-US" sz="2000" dirty="0" smtClean="0"/>
              <a:t>Know </a:t>
            </a:r>
            <a:r>
              <a:rPr lang="en-US" sz="2000" dirty="0"/>
              <a:t>the emerging issues in quality management	</a:t>
            </a:r>
          </a:p>
          <a:p>
            <a:pPr marL="623888" indent="-623888" algn="l">
              <a:buFont typeface="Wingdings" pitchFamily="2" charset="2"/>
              <a:buChar char="q"/>
            </a:pPr>
            <a:r>
              <a:rPr lang="en-US" sz="2000" dirty="0" smtClean="0"/>
              <a:t>Understand </a:t>
            </a:r>
            <a:r>
              <a:rPr lang="en-US" sz="2000" dirty="0"/>
              <a:t>production and operation management, supply chain management, kaizen six sigma, the Japanese 5s practice, technology management, management information system(MIS) and information technology</a:t>
            </a:r>
            <a:r>
              <a:rPr lang="en-US" sz="2000" dirty="0" smtClean="0"/>
              <a:t>.</a:t>
            </a:r>
            <a:endParaRPr lang="en-US" sz="2000" dirty="0"/>
          </a:p>
        </p:txBody>
      </p:sp>
    </p:spTree>
    <p:extLst>
      <p:ext uri="{BB962C8B-B14F-4D97-AF65-F5344CB8AC3E}">
        <p14:creationId xmlns:p14="http://schemas.microsoft.com/office/powerpoint/2010/main" val="22094509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Quality Management</a:t>
            </a:r>
          </a:p>
        </p:txBody>
      </p:sp>
      <p:sp>
        <p:nvSpPr>
          <p:cNvPr id="3" name="Content Placeholder 2"/>
          <p:cNvSpPr>
            <a:spLocks noGrp="1"/>
          </p:cNvSpPr>
          <p:nvPr>
            <p:ph idx="1"/>
          </p:nvPr>
        </p:nvSpPr>
        <p:spPr/>
        <p:txBody>
          <a:bodyPr/>
          <a:lstStyle/>
          <a:p>
            <a:r>
              <a:rPr lang="en-US" dirty="0">
                <a:solidFill>
                  <a:schemeClr val="accent2"/>
                </a:solidFill>
              </a:rPr>
              <a:t>Quality management is based on certain principles which are discussed below.</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398" y="2985205"/>
            <a:ext cx="5826917" cy="352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2715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Total Quality Management</a:t>
            </a:r>
          </a:p>
        </p:txBody>
      </p:sp>
      <p:sp>
        <p:nvSpPr>
          <p:cNvPr id="3" name="Content Placeholder 2"/>
          <p:cNvSpPr>
            <a:spLocks noGrp="1"/>
          </p:cNvSpPr>
          <p:nvPr>
            <p:ph idx="1"/>
          </p:nvPr>
        </p:nvSpPr>
        <p:spPr/>
        <p:txBody>
          <a:bodyPr>
            <a:normAutofit/>
          </a:bodyPr>
          <a:lstStyle/>
          <a:p>
            <a:r>
              <a:rPr lang="en-US" dirty="0" smtClean="0"/>
              <a:t>Total </a:t>
            </a:r>
            <a:r>
              <a:rPr lang="en-US" dirty="0"/>
              <a:t>Quality Management (TQM) is a management approach that focuses on continuous quality improvement of products and services by using continuous feedback. The objective of TQM is doing things right the first time over and every time. It seeks to integrate all organizational functions to focus on meeting customer needs and organizational goals. Hence, TQM views an organization as a collection of processes. It ensures that every single employee is working towards the improvement of work culture, processes, services, and systems to ensure long-term organizational well being. </a:t>
            </a:r>
          </a:p>
        </p:txBody>
      </p:sp>
    </p:spTree>
    <p:extLst>
      <p:ext uri="{BB962C8B-B14F-4D97-AF65-F5344CB8AC3E}">
        <p14:creationId xmlns:p14="http://schemas.microsoft.com/office/powerpoint/2010/main" val="12842087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Principles/Components of TQM </a:t>
            </a:r>
          </a:p>
        </p:txBody>
      </p:sp>
      <p:sp>
        <p:nvSpPr>
          <p:cNvPr id="3" name="Content Placeholder 2"/>
          <p:cNvSpPr>
            <a:spLocks noGrp="1"/>
          </p:cNvSpPr>
          <p:nvPr>
            <p:ph idx="1"/>
          </p:nvPr>
        </p:nvSpPr>
        <p:spPr/>
        <p:txBody>
          <a:bodyPr/>
          <a:lstStyle/>
          <a:p>
            <a:r>
              <a:rPr lang="en-US" dirty="0">
                <a:solidFill>
                  <a:schemeClr val="accent2"/>
                </a:solidFill>
              </a:rPr>
              <a:t>TQM is based on the following principles/components. </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837" y="3010986"/>
            <a:ext cx="6506764" cy="346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1440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and Techniques of TQM</a:t>
            </a:r>
          </a:p>
        </p:txBody>
      </p:sp>
      <p:sp>
        <p:nvSpPr>
          <p:cNvPr id="3" name="Content Placeholder 2"/>
          <p:cNvSpPr>
            <a:spLocks noGrp="1"/>
          </p:cNvSpPr>
          <p:nvPr>
            <p:ph idx="1"/>
          </p:nvPr>
        </p:nvSpPr>
        <p:spPr/>
        <p:txBody>
          <a:bodyPr/>
          <a:lstStyle/>
          <a:p>
            <a:r>
              <a:rPr lang="en-US" dirty="0"/>
              <a:t>TQM is a managerial approach for continuous improvement of products and services. For this, it uses a number of tools and techniques. They are </a:t>
            </a:r>
            <a:r>
              <a:rPr lang="en-US" dirty="0" smtClean="0"/>
              <a:t>illustrated below</a:t>
            </a:r>
            <a:r>
              <a:rPr lang="en-US" dirty="0"/>
              <a:t>.</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188" y="3438341"/>
            <a:ext cx="6143712" cy="302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5642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Value </a:t>
            </a:r>
            <a:r>
              <a:rPr lang="en-US" dirty="0"/>
              <a:t>Added Analysis</a:t>
            </a:r>
          </a:p>
        </p:txBody>
      </p:sp>
      <p:sp>
        <p:nvSpPr>
          <p:cNvPr id="3" name="Content Placeholder 2"/>
          <p:cNvSpPr>
            <a:spLocks noGrp="1"/>
          </p:cNvSpPr>
          <p:nvPr>
            <p:ph idx="1"/>
          </p:nvPr>
        </p:nvSpPr>
        <p:spPr/>
        <p:txBody>
          <a:bodyPr/>
          <a:lstStyle/>
          <a:p>
            <a:r>
              <a:rPr lang="en-US" dirty="0"/>
              <a:t>Increasing customer value is the primary objective of an organization. Value added analysis involves a comprehensive analysis of the all the organizational activities to determine the value they add to the customers. This helps to remove the wasteful and unnecessary activities without compromising on quality.   </a:t>
            </a:r>
          </a:p>
          <a:p>
            <a:endParaRPr lang="en-US" dirty="0"/>
          </a:p>
        </p:txBody>
      </p:sp>
    </p:spTree>
    <p:extLst>
      <p:ext uri="{BB962C8B-B14F-4D97-AF65-F5344CB8AC3E}">
        <p14:creationId xmlns:p14="http://schemas.microsoft.com/office/powerpoint/2010/main" val="24549766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Benchmarking</a:t>
            </a:r>
            <a:endParaRPr lang="en-US" dirty="0"/>
          </a:p>
        </p:txBody>
      </p:sp>
      <p:sp>
        <p:nvSpPr>
          <p:cNvPr id="3" name="Content Placeholder 2"/>
          <p:cNvSpPr>
            <a:spLocks noGrp="1"/>
          </p:cNvSpPr>
          <p:nvPr>
            <p:ph idx="1"/>
          </p:nvPr>
        </p:nvSpPr>
        <p:spPr/>
        <p:txBody>
          <a:bodyPr/>
          <a:lstStyle/>
          <a:p>
            <a:r>
              <a:rPr lang="en-US" dirty="0" smtClean="0"/>
              <a:t>Benchmarking </a:t>
            </a:r>
            <a:r>
              <a:rPr lang="en-US" dirty="0"/>
              <a:t>is a continuous process of measuring products, services, and practices against the toughest competitors or the industry leaders. It involves openly learning from others to improve quality. Benchmarking may be done in many ways. </a:t>
            </a:r>
          </a:p>
        </p:txBody>
      </p:sp>
    </p:spTree>
    <p:extLst>
      <p:ext uri="{BB962C8B-B14F-4D97-AF65-F5344CB8AC3E}">
        <p14:creationId xmlns:p14="http://schemas.microsoft.com/office/powerpoint/2010/main" val="17121673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Outsourcing</a:t>
            </a:r>
            <a:endParaRPr lang="en-US" dirty="0"/>
          </a:p>
        </p:txBody>
      </p:sp>
      <p:sp>
        <p:nvSpPr>
          <p:cNvPr id="3" name="Content Placeholder 2"/>
          <p:cNvSpPr>
            <a:spLocks noGrp="1"/>
          </p:cNvSpPr>
          <p:nvPr>
            <p:ph idx="1"/>
          </p:nvPr>
        </p:nvSpPr>
        <p:spPr/>
        <p:txBody>
          <a:bodyPr/>
          <a:lstStyle/>
          <a:p>
            <a:r>
              <a:rPr lang="en-US" dirty="0" smtClean="0"/>
              <a:t>Outsourcing </a:t>
            </a:r>
            <a:r>
              <a:rPr lang="en-US" dirty="0"/>
              <a:t>is an organizational practice in which a company hires another company/individual to perform certain tasks, handle operations or provide services that had previously been done by the company itself. It is also called contracting out. </a:t>
            </a:r>
          </a:p>
        </p:txBody>
      </p:sp>
    </p:spTree>
    <p:extLst>
      <p:ext uri="{BB962C8B-B14F-4D97-AF65-F5344CB8AC3E}">
        <p14:creationId xmlns:p14="http://schemas.microsoft.com/office/powerpoint/2010/main" val="11080418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Speed</a:t>
            </a:r>
            <a:r>
              <a:rPr lang="en-US" dirty="0"/>
              <a:t>: Reducing Cycle Time</a:t>
            </a:r>
          </a:p>
        </p:txBody>
      </p:sp>
      <p:sp>
        <p:nvSpPr>
          <p:cNvPr id="3" name="Content Placeholder 2"/>
          <p:cNvSpPr>
            <a:spLocks noGrp="1"/>
          </p:cNvSpPr>
          <p:nvPr>
            <p:ph idx="1"/>
          </p:nvPr>
        </p:nvSpPr>
        <p:spPr/>
        <p:txBody>
          <a:bodyPr/>
          <a:lstStyle/>
          <a:p>
            <a:r>
              <a:rPr lang="en-US" dirty="0"/>
              <a:t>Cycle time is the time needed for an organization to develop, make and distribute its products. If the organization reduces its cycle time, quality will increase. This is because the organization can serve the customers as and when they require.</a:t>
            </a:r>
          </a:p>
          <a:p>
            <a:endParaRPr lang="en-US" dirty="0"/>
          </a:p>
        </p:txBody>
      </p:sp>
    </p:spTree>
    <p:extLst>
      <p:ext uri="{BB962C8B-B14F-4D97-AF65-F5344CB8AC3E}">
        <p14:creationId xmlns:p14="http://schemas.microsoft.com/office/powerpoint/2010/main" val="25054139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ISO </a:t>
            </a:r>
            <a:r>
              <a:rPr lang="en-US" dirty="0"/>
              <a:t>9000:2000 and ISO 14000</a:t>
            </a:r>
          </a:p>
        </p:txBody>
      </p:sp>
      <p:sp>
        <p:nvSpPr>
          <p:cNvPr id="3" name="Content Placeholder 2"/>
          <p:cNvSpPr>
            <a:spLocks noGrp="1"/>
          </p:cNvSpPr>
          <p:nvPr>
            <p:ph idx="1"/>
          </p:nvPr>
        </p:nvSpPr>
        <p:spPr/>
        <p:txBody>
          <a:bodyPr/>
          <a:lstStyle/>
          <a:p>
            <a:r>
              <a:rPr lang="en-US" dirty="0"/>
              <a:t>Another important tool of TQM is ISO 9,000:2000 which refers to a set of standards published by the International Organization of Standardization (ISO) that provides quality assurance requirements and quality management guidance. The standards were revised and updated in 2000.</a:t>
            </a:r>
          </a:p>
          <a:p>
            <a:endParaRPr lang="en-US" dirty="0"/>
          </a:p>
        </p:txBody>
      </p:sp>
    </p:spTree>
    <p:extLst>
      <p:ext uri="{BB962C8B-B14F-4D97-AF65-F5344CB8AC3E}">
        <p14:creationId xmlns:p14="http://schemas.microsoft.com/office/powerpoint/2010/main" val="38845411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Statistical </a:t>
            </a:r>
            <a:r>
              <a:rPr lang="en-US" dirty="0"/>
              <a:t>Quality Control</a:t>
            </a:r>
          </a:p>
        </p:txBody>
      </p:sp>
      <p:sp>
        <p:nvSpPr>
          <p:cNvPr id="3" name="Content Placeholder 2"/>
          <p:cNvSpPr>
            <a:spLocks noGrp="1"/>
          </p:cNvSpPr>
          <p:nvPr>
            <p:ph idx="1"/>
          </p:nvPr>
        </p:nvSpPr>
        <p:spPr/>
        <p:txBody>
          <a:bodyPr/>
          <a:lstStyle/>
          <a:p>
            <a:r>
              <a:rPr lang="en-US" dirty="0">
                <a:solidFill>
                  <a:schemeClr val="accent2"/>
                </a:solidFill>
              </a:rPr>
              <a:t>Another tool of TQM is the statistical quality control (SQM). It includes a number of statistical tools for quality control. Some of them are;</a:t>
            </a:r>
          </a:p>
          <a:p>
            <a:pPr marL="342900" indent="-342900">
              <a:buFont typeface="Wingdings" pitchFamily="2" charset="2"/>
              <a:buChar char="§"/>
            </a:pPr>
            <a:r>
              <a:rPr lang="en-US" b="1" dirty="0" smtClean="0">
                <a:solidFill>
                  <a:schemeClr val="accent2"/>
                </a:solidFill>
              </a:rPr>
              <a:t>Descriptive </a:t>
            </a:r>
            <a:r>
              <a:rPr lang="en-US" b="1" dirty="0">
                <a:solidFill>
                  <a:schemeClr val="accent2"/>
                </a:solidFill>
              </a:rPr>
              <a:t>statistics: </a:t>
            </a:r>
            <a:r>
              <a:rPr lang="en-US" dirty="0"/>
              <a:t>It is description of quality characteristics and relationships. </a:t>
            </a:r>
          </a:p>
          <a:p>
            <a:pPr marL="342900" indent="-342900">
              <a:buFont typeface="Wingdings" pitchFamily="2" charset="2"/>
              <a:buChar char="§"/>
            </a:pPr>
            <a:r>
              <a:rPr lang="en-US" b="1" dirty="0">
                <a:solidFill>
                  <a:schemeClr val="accent2"/>
                </a:solidFill>
              </a:rPr>
              <a:t>Acceptance sampling: </a:t>
            </a:r>
            <a:r>
              <a:rPr lang="en-US" dirty="0"/>
              <a:t>It is sampling finished goods to ensure the quality standards are met.</a:t>
            </a:r>
          </a:p>
          <a:p>
            <a:pPr marL="342900" indent="-342900">
              <a:buFont typeface="Wingdings" pitchFamily="2" charset="2"/>
              <a:buChar char="§"/>
            </a:pPr>
            <a:r>
              <a:rPr lang="en-US" b="1" dirty="0">
                <a:solidFill>
                  <a:schemeClr val="accent2"/>
                </a:solidFill>
              </a:rPr>
              <a:t>The process sampling: </a:t>
            </a:r>
            <a:r>
              <a:rPr lang="en-US" dirty="0"/>
              <a:t>It is an evaluation of the products during production process.</a:t>
            </a:r>
          </a:p>
          <a:p>
            <a:endParaRPr lang="en-US" dirty="0"/>
          </a:p>
        </p:txBody>
      </p:sp>
    </p:spTree>
    <p:extLst>
      <p:ext uri="{BB962C8B-B14F-4D97-AF65-F5344CB8AC3E}">
        <p14:creationId xmlns:p14="http://schemas.microsoft.com/office/powerpoint/2010/main" val="346644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Meaning/Concept of Control</a:t>
            </a:r>
          </a:p>
        </p:txBody>
      </p:sp>
      <p:sp>
        <p:nvSpPr>
          <p:cNvPr id="3" name="Content Placeholder 2"/>
          <p:cNvSpPr>
            <a:spLocks noGrp="1"/>
          </p:cNvSpPr>
          <p:nvPr>
            <p:ph idx="1"/>
          </p:nvPr>
        </p:nvSpPr>
        <p:spPr/>
        <p:txBody>
          <a:bodyPr/>
          <a:lstStyle/>
          <a:p>
            <a:r>
              <a:rPr lang="en-US" dirty="0" smtClean="0"/>
              <a:t>Control </a:t>
            </a:r>
            <a:r>
              <a:rPr lang="en-US" dirty="0"/>
              <a:t>is one of the important functions of management. It involves development of performance standards or indicators, measuring the actual performance and taking corrective actions, if any, deviation exists between the standard and actual performance. It is also called a performance evaluation. </a:t>
            </a:r>
          </a:p>
        </p:txBody>
      </p:sp>
    </p:spTree>
    <p:extLst>
      <p:ext uri="{BB962C8B-B14F-4D97-AF65-F5344CB8AC3E}">
        <p14:creationId xmlns:p14="http://schemas.microsoft.com/office/powerpoint/2010/main" val="39598536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Six </a:t>
            </a:r>
            <a:r>
              <a:rPr lang="en-US" dirty="0"/>
              <a:t>Sigma</a:t>
            </a:r>
          </a:p>
        </p:txBody>
      </p:sp>
      <p:sp>
        <p:nvSpPr>
          <p:cNvPr id="3" name="Content Placeholder 2"/>
          <p:cNvSpPr>
            <a:spLocks noGrp="1"/>
          </p:cNvSpPr>
          <p:nvPr>
            <p:ph idx="1"/>
          </p:nvPr>
        </p:nvSpPr>
        <p:spPr/>
        <p:txBody>
          <a:bodyPr/>
          <a:lstStyle/>
          <a:p>
            <a:r>
              <a:rPr lang="en-US" dirty="0"/>
              <a:t>Six Sigma is a quality management tool used to help organizations improve current processes, products or services by identifying and eliminating defects. It was developed in 1980 for Motorola Company. Now a days, this is used by both manufacturing and service organizations. Implementing Six Sigma requires making corrections until the errors virtually disappear.  Six Sigma (six standard deviation) is obtained when a firm produces only 3.4 mistakes per million</a:t>
            </a:r>
            <a:r>
              <a:rPr lang="en-US" dirty="0" smtClean="0"/>
              <a:t>.</a:t>
            </a:r>
            <a:endParaRPr lang="en-US" dirty="0"/>
          </a:p>
        </p:txBody>
      </p:sp>
    </p:spTree>
    <p:extLst>
      <p:ext uri="{BB962C8B-B14F-4D97-AF65-F5344CB8AC3E}">
        <p14:creationId xmlns:p14="http://schemas.microsoft.com/office/powerpoint/2010/main" val="29249774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Improvement Process (In TQM)</a:t>
            </a:r>
          </a:p>
        </p:txBody>
      </p:sp>
      <p:sp>
        <p:nvSpPr>
          <p:cNvPr id="3" name="Content Placeholder 2"/>
          <p:cNvSpPr>
            <a:spLocks noGrp="1"/>
          </p:cNvSpPr>
          <p:nvPr>
            <p:ph idx="1"/>
          </p:nvPr>
        </p:nvSpPr>
        <p:spPr/>
        <p:txBody>
          <a:bodyPr/>
          <a:lstStyle/>
          <a:p>
            <a:r>
              <a:rPr lang="en-US" dirty="0">
                <a:solidFill>
                  <a:schemeClr val="accent2"/>
                </a:solidFill>
              </a:rPr>
              <a:t>Quality improvement is an ongoing process. It involves the sequential steps taken to improve quality of process, product and services.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360" y="3161264"/>
            <a:ext cx="6780329" cy="343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3041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Deming Management</a:t>
            </a:r>
          </a:p>
        </p:txBody>
      </p:sp>
      <p:sp>
        <p:nvSpPr>
          <p:cNvPr id="3" name="Content Placeholder 2"/>
          <p:cNvSpPr>
            <a:spLocks noGrp="1"/>
          </p:cNvSpPr>
          <p:nvPr>
            <p:ph idx="1"/>
          </p:nvPr>
        </p:nvSpPr>
        <p:spPr/>
        <p:txBody>
          <a:bodyPr/>
          <a:lstStyle/>
          <a:p>
            <a:r>
              <a:rPr lang="en-US" dirty="0" smtClean="0"/>
              <a:t>Edwards </a:t>
            </a:r>
            <a:r>
              <a:rPr lang="en-US" dirty="0"/>
              <a:t>Deming was an eminent scholar and teacher in American academia for more than half a century. His efforts led to the transformation of management that has profoundly impacted manufacturing and service organizations around the world. </a:t>
            </a:r>
          </a:p>
        </p:txBody>
      </p:sp>
    </p:spTree>
    <p:extLst>
      <p:ext uri="{BB962C8B-B14F-4D97-AF65-F5344CB8AC3E}">
        <p14:creationId xmlns:p14="http://schemas.microsoft.com/office/powerpoint/2010/main" val="35993686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Deming Management</a:t>
            </a:r>
          </a:p>
        </p:txBody>
      </p:sp>
      <p:sp>
        <p:nvSpPr>
          <p:cNvPr id="3" name="Content Placeholder 2"/>
          <p:cNvSpPr>
            <a:spLocks noGrp="1"/>
          </p:cNvSpPr>
          <p:nvPr>
            <p:ph idx="1"/>
          </p:nvPr>
        </p:nvSpPr>
        <p:spPr/>
        <p:txBody>
          <a:bodyPr/>
          <a:lstStyle/>
          <a:p>
            <a:r>
              <a:rPr lang="en-US" dirty="0">
                <a:solidFill>
                  <a:schemeClr val="accent2"/>
                </a:solidFill>
              </a:rPr>
              <a:t>There are four principles of Deming's quality management. They are </a:t>
            </a:r>
            <a:r>
              <a:rPr lang="en-US" dirty="0" smtClean="0">
                <a:solidFill>
                  <a:schemeClr val="accent2"/>
                </a:solidFill>
              </a:rPr>
              <a:t>illustrated below</a:t>
            </a:r>
            <a:r>
              <a:rPr lang="en-US" dirty="0">
                <a:solidFill>
                  <a:schemeClr val="accent2"/>
                </a:solidFill>
              </a:rPr>
              <a:t>: </a:t>
            </a:r>
            <a:endParaRPr lang="en-US" dirty="0" smtClean="0">
              <a:solidFill>
                <a:schemeClr val="accent2"/>
              </a:solidFill>
            </a:endParaRP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432" y="3173433"/>
            <a:ext cx="7130724" cy="331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2369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Deming’s Quality Management Techniques</a:t>
            </a:r>
          </a:p>
        </p:txBody>
      </p:sp>
      <p:sp>
        <p:nvSpPr>
          <p:cNvPr id="3" name="Content Placeholder 2"/>
          <p:cNvSpPr>
            <a:spLocks noGrp="1"/>
          </p:cNvSpPr>
          <p:nvPr>
            <p:ph idx="1"/>
          </p:nvPr>
        </p:nvSpPr>
        <p:spPr/>
        <p:txBody>
          <a:bodyPr/>
          <a:lstStyle/>
          <a:p>
            <a:r>
              <a:rPr lang="en-US" dirty="0">
                <a:solidFill>
                  <a:schemeClr val="accent2"/>
                </a:solidFill>
              </a:rPr>
              <a:t>Edwards Deming offered 14 key techniques for management to follow to significantly improve the effectiveness of a business or organization. </a:t>
            </a:r>
          </a:p>
          <a:p>
            <a:endParaRPr lang="en-US" dirty="0"/>
          </a:p>
        </p:txBody>
      </p:sp>
      <p:pic>
        <p:nvPicPr>
          <p:cNvPr id="11289"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242" y="3088708"/>
            <a:ext cx="5104917" cy="357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6057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Management</a:t>
            </a:r>
          </a:p>
        </p:txBody>
      </p:sp>
      <p:sp>
        <p:nvSpPr>
          <p:cNvPr id="3" name="Content Placeholder 2"/>
          <p:cNvSpPr>
            <a:spLocks noGrp="1"/>
          </p:cNvSpPr>
          <p:nvPr>
            <p:ph idx="1"/>
          </p:nvPr>
        </p:nvSpPr>
        <p:spPr/>
        <p:txBody>
          <a:bodyPr>
            <a:normAutofit/>
          </a:bodyPr>
          <a:lstStyle/>
          <a:p>
            <a:r>
              <a:rPr lang="en-US" dirty="0" smtClean="0"/>
              <a:t>Production </a:t>
            </a:r>
            <a:r>
              <a:rPr lang="en-US" dirty="0"/>
              <a:t>is a function an organization that is concerned with the transformation of inputs into the required outputs (products) with desired quality. It is a value addition process. At each stage of the process, there is a value addition. </a:t>
            </a:r>
            <a:endParaRPr lang="en-US" dirty="0" smtClean="0"/>
          </a:p>
          <a:p>
            <a:r>
              <a:rPr lang="en-US" dirty="0" smtClean="0"/>
              <a:t>Production </a:t>
            </a:r>
            <a:r>
              <a:rPr lang="en-US" dirty="0"/>
              <a:t>management may be defined as the process of planning, organizing, directing, coordinating and controlling the activities related to production. It is related to the management of those activities that transform inputs into products and services. Hence, it deals with inputs, transformations, and outputs. The main goal of production management is to add value on the outputs. </a:t>
            </a:r>
          </a:p>
          <a:p>
            <a:endParaRPr lang="en-US" dirty="0"/>
          </a:p>
        </p:txBody>
      </p:sp>
    </p:spTree>
    <p:extLst>
      <p:ext uri="{BB962C8B-B14F-4D97-AF65-F5344CB8AC3E}">
        <p14:creationId xmlns:p14="http://schemas.microsoft.com/office/powerpoint/2010/main" val="9497604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Operations Management</a:t>
            </a:r>
          </a:p>
        </p:txBody>
      </p:sp>
      <p:sp>
        <p:nvSpPr>
          <p:cNvPr id="3" name="Content Placeholder 2"/>
          <p:cNvSpPr>
            <a:spLocks noGrp="1"/>
          </p:cNvSpPr>
          <p:nvPr>
            <p:ph idx="1"/>
          </p:nvPr>
        </p:nvSpPr>
        <p:spPr/>
        <p:txBody>
          <a:bodyPr>
            <a:normAutofit/>
          </a:bodyPr>
          <a:lstStyle/>
          <a:p>
            <a:r>
              <a:rPr lang="en-US" dirty="0" smtClean="0"/>
              <a:t>Operations </a:t>
            </a:r>
            <a:r>
              <a:rPr lang="en-US" dirty="0"/>
              <a:t>management is managing the routine organizational activities to ensure that the organization is able to operate efficiently and effectively. Hence, it involves the planning, organizing and supervising the activities related to conversion of input into the output. Its main objective is to use the resources optimally. It aims to offer the required products and services to the customers in conformity with the production process and policies. Hence, operations management is the management of an organization’s productive resources or its production system. </a:t>
            </a:r>
          </a:p>
        </p:txBody>
      </p:sp>
    </p:spTree>
    <p:extLst>
      <p:ext uri="{BB962C8B-B14F-4D97-AF65-F5344CB8AC3E}">
        <p14:creationId xmlns:p14="http://schemas.microsoft.com/office/powerpoint/2010/main" val="15835259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Supply Chain Management</a:t>
            </a:r>
          </a:p>
        </p:txBody>
      </p:sp>
      <p:sp>
        <p:nvSpPr>
          <p:cNvPr id="3" name="Content Placeholder 2"/>
          <p:cNvSpPr>
            <a:spLocks noGrp="1"/>
          </p:cNvSpPr>
          <p:nvPr>
            <p:ph idx="1"/>
          </p:nvPr>
        </p:nvSpPr>
        <p:spPr/>
        <p:txBody>
          <a:bodyPr/>
          <a:lstStyle/>
          <a:p>
            <a:r>
              <a:rPr lang="en-US" dirty="0"/>
              <a:t>Supply chain management may be defined as the management of the flow of products and services. It includes all processes and activities that transform raw materials into final products and avail them to the ultimate customers. It involves the streamlining of a business's supply-side activities such as, product development, sourcing, production, logistics, and the information systems to coordinate these activities by making them efficient and economical as possible. The central idea behind this is to maximize customer value and gain a sustainable competitive advantage in the marketplace. </a:t>
            </a:r>
          </a:p>
        </p:txBody>
      </p:sp>
    </p:spTree>
    <p:extLst>
      <p:ext uri="{BB962C8B-B14F-4D97-AF65-F5344CB8AC3E}">
        <p14:creationId xmlns:p14="http://schemas.microsoft.com/office/powerpoint/2010/main" val="15921279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Supply Chain Management</a:t>
            </a:r>
          </a:p>
        </p:txBody>
      </p:sp>
      <p:sp>
        <p:nvSpPr>
          <p:cNvPr id="3" name="Content Placeholder 2"/>
          <p:cNvSpPr>
            <a:spLocks noGrp="1"/>
          </p:cNvSpPr>
          <p:nvPr>
            <p:ph idx="1"/>
          </p:nvPr>
        </p:nvSpPr>
        <p:spPr/>
        <p:txBody>
          <a:bodyPr/>
          <a:lstStyle/>
          <a:p>
            <a:r>
              <a:rPr lang="en-US" dirty="0">
                <a:solidFill>
                  <a:schemeClr val="accent2"/>
                </a:solidFill>
              </a:rPr>
              <a:t>The following are some of the importance of supply chain management.</a:t>
            </a:r>
          </a:p>
          <a:p>
            <a:pPr marL="457200" indent="-457200">
              <a:buNone/>
              <a:tabLst>
                <a:tab pos="457200" algn="l"/>
              </a:tabLst>
            </a:pPr>
            <a:r>
              <a:rPr lang="en-US" dirty="0"/>
              <a:t>1.	Improve customer service</a:t>
            </a:r>
          </a:p>
          <a:p>
            <a:pPr marL="457200" indent="-457200">
              <a:buNone/>
              <a:tabLst>
                <a:tab pos="457200" algn="l"/>
              </a:tabLst>
            </a:pPr>
            <a:r>
              <a:rPr lang="en-US" dirty="0"/>
              <a:t>2.	Decrease operating costs</a:t>
            </a:r>
          </a:p>
          <a:p>
            <a:pPr marL="457200" indent="-457200">
              <a:buNone/>
              <a:tabLst>
                <a:tab pos="457200" algn="l"/>
              </a:tabLst>
            </a:pPr>
            <a:r>
              <a:rPr lang="en-US" dirty="0"/>
              <a:t>3.	Promote collaboration </a:t>
            </a:r>
          </a:p>
          <a:p>
            <a:pPr marL="457200" indent="-457200">
              <a:buNone/>
              <a:tabLst>
                <a:tab pos="457200" algn="l"/>
              </a:tabLst>
            </a:pPr>
            <a:r>
              <a:rPr lang="en-US" dirty="0"/>
              <a:t>4.	Less investment </a:t>
            </a:r>
          </a:p>
          <a:p>
            <a:endParaRPr lang="en-US" dirty="0"/>
          </a:p>
        </p:txBody>
      </p:sp>
    </p:spTree>
    <p:extLst>
      <p:ext uri="{BB962C8B-B14F-4D97-AF65-F5344CB8AC3E}">
        <p14:creationId xmlns:p14="http://schemas.microsoft.com/office/powerpoint/2010/main" val="39093022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Kaizen</a:t>
            </a:r>
          </a:p>
        </p:txBody>
      </p:sp>
      <p:sp>
        <p:nvSpPr>
          <p:cNvPr id="3" name="Content Placeholder 2"/>
          <p:cNvSpPr>
            <a:spLocks noGrp="1"/>
          </p:cNvSpPr>
          <p:nvPr>
            <p:ph idx="1"/>
          </p:nvPr>
        </p:nvSpPr>
        <p:spPr/>
        <p:txBody>
          <a:bodyPr/>
          <a:lstStyle/>
          <a:p>
            <a:pPr>
              <a:buNone/>
            </a:pPr>
            <a:r>
              <a:rPr lang="en-US" dirty="0"/>
              <a:t>Kaizen is a Japanese term composed of Kai and Zen. Kai means change and Zen means for the better. Hence, Kaizen means change for the better or continuous improvement. It seeks to improve operations continuously with the involvement of all employees. </a:t>
            </a:r>
            <a:endParaRPr lang="en-US" dirty="0" smtClean="0"/>
          </a:p>
          <a:p>
            <a:pPr>
              <a:buNone/>
            </a:pPr>
            <a:r>
              <a:rPr lang="en-US" dirty="0" smtClean="0"/>
              <a:t>The </a:t>
            </a:r>
            <a:r>
              <a:rPr lang="en-US" dirty="0"/>
              <a:t>concept of kaizen is based on five basic ideas: teamwork, personal discipline, improved morale, quality, and suggestions for improvement</a:t>
            </a:r>
          </a:p>
          <a:p>
            <a:endParaRPr lang="en-US" dirty="0"/>
          </a:p>
        </p:txBody>
      </p:sp>
    </p:spTree>
    <p:extLst>
      <p:ext uri="{BB962C8B-B14F-4D97-AF65-F5344CB8AC3E}">
        <p14:creationId xmlns:p14="http://schemas.microsoft.com/office/powerpoint/2010/main" val="19405634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Process/Steps of Control System</a:t>
            </a:r>
          </a:p>
        </p:txBody>
      </p:sp>
      <p:sp>
        <p:nvSpPr>
          <p:cNvPr id="3" name="Content Placeholder 2"/>
          <p:cNvSpPr>
            <a:spLocks noGrp="1"/>
          </p:cNvSpPr>
          <p:nvPr>
            <p:ph idx="1"/>
          </p:nvPr>
        </p:nvSpPr>
        <p:spPr/>
        <p:txBody>
          <a:bodyPr/>
          <a:lstStyle/>
          <a:p>
            <a:r>
              <a:rPr lang="en-US" dirty="0">
                <a:solidFill>
                  <a:schemeClr val="accent2"/>
                </a:solidFill>
              </a:rPr>
              <a:t>The process of control includes a number of interlinked activities.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145" y="3287017"/>
            <a:ext cx="9000798" cy="274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9848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Kaizen</a:t>
            </a:r>
          </a:p>
        </p:txBody>
      </p:sp>
      <p:sp>
        <p:nvSpPr>
          <p:cNvPr id="3" name="Content Placeholder 2"/>
          <p:cNvSpPr>
            <a:spLocks noGrp="1"/>
          </p:cNvSpPr>
          <p:nvPr>
            <p:ph idx="1"/>
          </p:nvPr>
        </p:nvSpPr>
        <p:spPr/>
        <p:txBody>
          <a:bodyPr>
            <a:normAutofit fontScale="70000" lnSpcReduction="20000"/>
          </a:bodyPr>
          <a:lstStyle/>
          <a:p>
            <a:r>
              <a:rPr lang="en-US" dirty="0">
                <a:solidFill>
                  <a:schemeClr val="accent2"/>
                </a:solidFill>
              </a:rPr>
              <a:t>The Kaizen is based certain principles (www.spica.com).</a:t>
            </a:r>
          </a:p>
          <a:p>
            <a:pPr marL="342900" indent="-342900">
              <a:buFont typeface="Wingdings" pitchFamily="2" charset="2"/>
              <a:buChar char="§"/>
            </a:pPr>
            <a:r>
              <a:rPr lang="en-US" dirty="0" smtClean="0"/>
              <a:t>Discard conventional </a:t>
            </a:r>
            <a:r>
              <a:rPr lang="en-US" dirty="0"/>
              <a:t>fixed ideas.</a:t>
            </a:r>
          </a:p>
          <a:p>
            <a:pPr marL="342900" indent="-342900">
              <a:buFont typeface="Wingdings" pitchFamily="2" charset="2"/>
              <a:buChar char="§"/>
            </a:pPr>
            <a:r>
              <a:rPr lang="en-US" dirty="0" smtClean="0"/>
              <a:t>Think </a:t>
            </a:r>
            <a:r>
              <a:rPr lang="en-US" dirty="0"/>
              <a:t>about how to do it, not why it cannot be done, make things happen.</a:t>
            </a:r>
          </a:p>
          <a:p>
            <a:pPr marL="342900" indent="-342900">
              <a:buFont typeface="Wingdings" pitchFamily="2" charset="2"/>
              <a:buChar char="§"/>
            </a:pPr>
            <a:r>
              <a:rPr lang="en-US" dirty="0" smtClean="0"/>
              <a:t>Do </a:t>
            </a:r>
            <a:r>
              <a:rPr lang="en-US" dirty="0"/>
              <a:t>not make excuses or try to justify the past, start by questioning current and best practices.</a:t>
            </a:r>
          </a:p>
          <a:p>
            <a:pPr marL="342900" indent="-342900">
              <a:buFont typeface="Wingdings" pitchFamily="2" charset="2"/>
              <a:buChar char="§"/>
            </a:pPr>
            <a:r>
              <a:rPr lang="en-US" dirty="0" smtClean="0"/>
              <a:t>If </a:t>
            </a:r>
            <a:r>
              <a:rPr lang="en-US" dirty="0"/>
              <a:t>something is wrong or you have made a mistake, correct it immediately.</a:t>
            </a:r>
          </a:p>
          <a:p>
            <a:pPr marL="342900" indent="-342900">
              <a:buFont typeface="Wingdings" pitchFamily="2" charset="2"/>
              <a:buChar char="§"/>
            </a:pPr>
            <a:r>
              <a:rPr lang="en-US" dirty="0" smtClean="0"/>
              <a:t>Do </a:t>
            </a:r>
            <a:r>
              <a:rPr lang="en-US" dirty="0"/>
              <a:t>not seek perfection, do it right away even if it’s 50% of the target.</a:t>
            </a:r>
          </a:p>
          <a:p>
            <a:pPr marL="342900" indent="-342900">
              <a:buFont typeface="Wingdings" pitchFamily="2" charset="2"/>
              <a:buChar char="§"/>
            </a:pPr>
            <a:r>
              <a:rPr lang="en-US" dirty="0" smtClean="0"/>
              <a:t>Creativity </a:t>
            </a:r>
            <a:r>
              <a:rPr lang="en-US" dirty="0"/>
              <a:t>before capital. Do not spend money on Kaizen, use your wisdom.</a:t>
            </a:r>
          </a:p>
          <a:p>
            <a:pPr marL="342900" indent="-342900">
              <a:buFont typeface="Wingdings" pitchFamily="2" charset="2"/>
              <a:buChar char="§"/>
            </a:pPr>
            <a:r>
              <a:rPr lang="en-US" dirty="0" smtClean="0"/>
              <a:t>You </a:t>
            </a:r>
            <a:r>
              <a:rPr lang="en-US" dirty="0"/>
              <a:t>develop wisdom when faced with hardship.</a:t>
            </a:r>
          </a:p>
          <a:p>
            <a:pPr marL="342900" indent="-342900">
              <a:buFont typeface="Wingdings" pitchFamily="2" charset="2"/>
              <a:buChar char="§"/>
            </a:pPr>
            <a:r>
              <a:rPr lang="en-US" dirty="0" smtClean="0"/>
              <a:t>Ask </a:t>
            </a:r>
            <a:r>
              <a:rPr lang="en-US" dirty="0"/>
              <a:t>‘why’ five times to seek the root cause (the 5-whys method).</a:t>
            </a:r>
          </a:p>
          <a:p>
            <a:pPr marL="342900" indent="-342900">
              <a:buFont typeface="Wingdings" pitchFamily="2" charset="2"/>
              <a:buChar char="§"/>
            </a:pPr>
            <a:r>
              <a:rPr lang="en-US" dirty="0" smtClean="0"/>
              <a:t>Seek </a:t>
            </a:r>
            <a:r>
              <a:rPr lang="en-US" dirty="0"/>
              <a:t>the wisdom of many people rather than the knowledge of one.</a:t>
            </a:r>
          </a:p>
          <a:p>
            <a:pPr marL="342900" indent="-342900">
              <a:buFont typeface="Wingdings" pitchFamily="2" charset="2"/>
              <a:buChar char="§"/>
            </a:pPr>
            <a:r>
              <a:rPr lang="en-US" dirty="0" smtClean="0"/>
              <a:t>Kaizen </a:t>
            </a:r>
            <a:r>
              <a:rPr lang="en-US" dirty="0"/>
              <a:t>is endless, so never stop improving</a:t>
            </a:r>
            <a:r>
              <a:rPr lang="en-US" dirty="0" smtClean="0"/>
              <a:t>.</a:t>
            </a:r>
            <a:endParaRPr lang="en-US" dirty="0"/>
          </a:p>
        </p:txBody>
      </p:sp>
    </p:spTree>
    <p:extLst>
      <p:ext uri="{BB962C8B-B14F-4D97-AF65-F5344CB8AC3E}">
        <p14:creationId xmlns:p14="http://schemas.microsoft.com/office/powerpoint/2010/main" val="403649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Kaizen</a:t>
            </a:r>
          </a:p>
        </p:txBody>
      </p:sp>
      <p:sp>
        <p:nvSpPr>
          <p:cNvPr id="3" name="Content Placeholder 2"/>
          <p:cNvSpPr>
            <a:spLocks noGrp="1"/>
          </p:cNvSpPr>
          <p:nvPr>
            <p:ph idx="1"/>
          </p:nvPr>
        </p:nvSpPr>
        <p:spPr/>
        <p:txBody>
          <a:bodyPr/>
          <a:lstStyle/>
          <a:p>
            <a:r>
              <a:rPr lang="en-US" dirty="0">
                <a:solidFill>
                  <a:schemeClr val="accent2"/>
                </a:solidFill>
              </a:rPr>
              <a:t>The main advantages of implementing Kaizen are;</a:t>
            </a:r>
          </a:p>
          <a:p>
            <a:pPr marL="342900" indent="-342900">
              <a:buFont typeface="Wingdings" pitchFamily="2" charset="2"/>
              <a:buChar char="§"/>
            </a:pPr>
            <a:r>
              <a:rPr lang="en-US" dirty="0" smtClean="0"/>
              <a:t>A </a:t>
            </a:r>
            <a:r>
              <a:rPr lang="en-US" dirty="0"/>
              <a:t>better workplace with a safer working environment.</a:t>
            </a:r>
          </a:p>
          <a:p>
            <a:pPr marL="342900" indent="-342900">
              <a:buFont typeface="Wingdings" pitchFamily="2" charset="2"/>
              <a:buChar char="§"/>
            </a:pPr>
            <a:r>
              <a:rPr lang="en-US" dirty="0" smtClean="0"/>
              <a:t>Improved </a:t>
            </a:r>
            <a:r>
              <a:rPr lang="en-US" dirty="0"/>
              <a:t>employee engagement and retention.</a:t>
            </a:r>
          </a:p>
          <a:p>
            <a:pPr marL="342900" indent="-342900">
              <a:buFont typeface="Wingdings" pitchFamily="2" charset="2"/>
              <a:buChar char="§"/>
            </a:pPr>
            <a:r>
              <a:rPr lang="en-US" dirty="0" smtClean="0"/>
              <a:t>Higher </a:t>
            </a:r>
            <a:r>
              <a:rPr lang="en-US" dirty="0"/>
              <a:t>problem-solving skills and teamwork spirit.</a:t>
            </a:r>
          </a:p>
          <a:p>
            <a:pPr marL="342900" indent="-342900">
              <a:buFont typeface="Wingdings" pitchFamily="2" charset="2"/>
              <a:buChar char="§"/>
            </a:pPr>
            <a:r>
              <a:rPr lang="en-US" dirty="0" smtClean="0"/>
              <a:t>Enhanced </a:t>
            </a:r>
            <a:r>
              <a:rPr lang="en-US" dirty="0"/>
              <a:t>customer satisfaction and market competitiveness.</a:t>
            </a:r>
          </a:p>
          <a:p>
            <a:pPr marL="342900" indent="-342900">
              <a:buFont typeface="Wingdings" pitchFamily="2" charset="2"/>
              <a:buChar char="§"/>
            </a:pPr>
            <a:r>
              <a:rPr lang="en-US" dirty="0" smtClean="0"/>
              <a:t>Minimization </a:t>
            </a:r>
            <a:r>
              <a:rPr lang="en-US" dirty="0"/>
              <a:t>of waste. </a:t>
            </a:r>
          </a:p>
          <a:p>
            <a:pPr marL="342900" indent="-342900">
              <a:buFont typeface="Wingdings" pitchFamily="2" charset="2"/>
              <a:buChar char="§"/>
            </a:pPr>
            <a:r>
              <a:rPr lang="en-US" dirty="0" smtClean="0"/>
              <a:t>Increased efficiency </a:t>
            </a:r>
            <a:r>
              <a:rPr lang="en-US" dirty="0"/>
              <a:t>and productivity for organizational success</a:t>
            </a:r>
            <a:r>
              <a:rPr lang="en-US" dirty="0" smtClean="0"/>
              <a:t>.</a:t>
            </a:r>
            <a:endParaRPr lang="en-US" dirty="0"/>
          </a:p>
        </p:txBody>
      </p:sp>
    </p:spTree>
    <p:extLst>
      <p:ext uri="{BB962C8B-B14F-4D97-AF65-F5344CB8AC3E}">
        <p14:creationId xmlns:p14="http://schemas.microsoft.com/office/powerpoint/2010/main" val="27884851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Six Sigma</a:t>
            </a:r>
          </a:p>
        </p:txBody>
      </p:sp>
      <p:sp>
        <p:nvSpPr>
          <p:cNvPr id="3" name="Content Placeholder 2"/>
          <p:cNvSpPr>
            <a:spLocks noGrp="1"/>
          </p:cNvSpPr>
          <p:nvPr>
            <p:ph idx="1"/>
          </p:nvPr>
        </p:nvSpPr>
        <p:spPr/>
        <p:txBody>
          <a:bodyPr/>
          <a:lstStyle/>
          <a:p>
            <a:r>
              <a:rPr lang="en-US" dirty="0"/>
              <a:t>Six Sigma is a quality management tool used to help organizations improve current processes, products or services by identifying and eliminating defects. It was developed in 1980 for Motorola Company. Now a day, this is used by both manufacturing and service organizations. Implementing Six Sigma requires making corrections until the errors virtually disappear.  Six Sigma (six standard deviation) is obtained when a firm produces only 3.4 mistakes per million. </a:t>
            </a:r>
          </a:p>
        </p:txBody>
      </p:sp>
    </p:spTree>
    <p:extLst>
      <p:ext uri="{BB962C8B-B14F-4D97-AF65-F5344CB8AC3E}">
        <p14:creationId xmlns:p14="http://schemas.microsoft.com/office/powerpoint/2010/main" val="33846791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Six Sigma </a:t>
            </a:r>
          </a:p>
        </p:txBody>
      </p:sp>
      <p:sp>
        <p:nvSpPr>
          <p:cNvPr id="3" name="Content Placeholder 2"/>
          <p:cNvSpPr>
            <a:spLocks noGrp="1"/>
          </p:cNvSpPr>
          <p:nvPr>
            <p:ph idx="1"/>
          </p:nvPr>
        </p:nvSpPr>
        <p:spPr/>
        <p:txBody>
          <a:bodyPr/>
          <a:lstStyle/>
          <a:p>
            <a:r>
              <a:rPr lang="en-US" dirty="0">
                <a:solidFill>
                  <a:schemeClr val="accent2"/>
                </a:solidFill>
              </a:rPr>
              <a:t>The following are some of the major features of the Six Sigma philosophy</a:t>
            </a:r>
            <a:r>
              <a:rPr lang="en-US" dirty="0" smtClean="0">
                <a:solidFill>
                  <a:schemeClr val="accent2"/>
                </a:solidFill>
              </a:rPr>
              <a:t>.</a:t>
            </a:r>
            <a:endParaRPr lang="en-US" dirty="0">
              <a:solidFill>
                <a:schemeClr val="accent2"/>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332" y="3133697"/>
            <a:ext cx="6880761" cy="282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839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Methodologies</a:t>
            </a:r>
          </a:p>
        </p:txBody>
      </p:sp>
      <p:sp>
        <p:nvSpPr>
          <p:cNvPr id="3" name="Content Placeholder 2"/>
          <p:cNvSpPr>
            <a:spLocks noGrp="1"/>
          </p:cNvSpPr>
          <p:nvPr>
            <p:ph idx="1"/>
          </p:nvPr>
        </p:nvSpPr>
        <p:spPr/>
        <p:txBody>
          <a:bodyPr>
            <a:normAutofit/>
          </a:bodyPr>
          <a:lstStyle/>
          <a:p>
            <a:r>
              <a:rPr lang="en-US" dirty="0">
                <a:solidFill>
                  <a:schemeClr val="accent2"/>
                </a:solidFill>
              </a:rPr>
              <a:t>There are two major methodologies used in Six Sigma.</a:t>
            </a:r>
          </a:p>
          <a:p>
            <a:r>
              <a:rPr lang="en-US" i="1" dirty="0"/>
              <a:t>DMAIC (Define, Measure, Analyze, Improve and Control)</a:t>
            </a:r>
          </a:p>
          <a:p>
            <a:r>
              <a:rPr lang="en-US" dirty="0"/>
              <a:t>It is used mainly for improving existing business processes. </a:t>
            </a:r>
          </a:p>
          <a:p>
            <a:pPr marL="342900" indent="-342900">
              <a:buFont typeface="Wingdings" pitchFamily="2" charset="2"/>
              <a:buChar char="§"/>
            </a:pPr>
            <a:r>
              <a:rPr lang="en-US" dirty="0" smtClean="0"/>
              <a:t>Define</a:t>
            </a:r>
            <a:endParaRPr lang="en-US" dirty="0"/>
          </a:p>
          <a:p>
            <a:pPr marL="342900" indent="-342900">
              <a:buFont typeface="Wingdings" pitchFamily="2" charset="2"/>
              <a:buChar char="§"/>
            </a:pPr>
            <a:r>
              <a:rPr lang="en-US" dirty="0" smtClean="0"/>
              <a:t>Measure</a:t>
            </a:r>
            <a:endParaRPr lang="en-US" dirty="0"/>
          </a:p>
          <a:p>
            <a:pPr marL="342900" indent="-342900">
              <a:buFont typeface="Wingdings" pitchFamily="2" charset="2"/>
              <a:buChar char="§"/>
            </a:pPr>
            <a:r>
              <a:rPr lang="en-US" dirty="0" smtClean="0"/>
              <a:t>Analyze</a:t>
            </a:r>
            <a:endParaRPr lang="en-US" dirty="0"/>
          </a:p>
          <a:p>
            <a:pPr marL="342900" indent="-342900">
              <a:buFont typeface="Wingdings" pitchFamily="2" charset="2"/>
              <a:buChar char="§"/>
            </a:pPr>
            <a:r>
              <a:rPr lang="en-US" dirty="0" smtClean="0"/>
              <a:t>Improve</a:t>
            </a:r>
          </a:p>
          <a:p>
            <a:pPr marL="342900" indent="-342900">
              <a:buFont typeface="Wingdings" pitchFamily="2" charset="2"/>
              <a:buChar char="§"/>
            </a:pPr>
            <a:r>
              <a:rPr lang="en-US" dirty="0" smtClean="0"/>
              <a:t>Control</a:t>
            </a:r>
            <a:endParaRPr lang="en-US" dirty="0"/>
          </a:p>
          <a:p>
            <a:endParaRPr lang="en-US" dirty="0"/>
          </a:p>
        </p:txBody>
      </p:sp>
    </p:spTree>
    <p:extLst>
      <p:ext uri="{BB962C8B-B14F-4D97-AF65-F5344CB8AC3E}">
        <p14:creationId xmlns:p14="http://schemas.microsoft.com/office/powerpoint/2010/main" val="39904507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DMADV </a:t>
            </a:r>
            <a:r>
              <a:rPr lang="en-US" dirty="0" smtClean="0"/>
              <a:t/>
            </a:r>
            <a:br>
              <a:rPr lang="en-US" dirty="0" smtClean="0"/>
            </a:br>
            <a:r>
              <a:rPr lang="en-US" dirty="0" smtClean="0"/>
              <a:t>(</a:t>
            </a:r>
            <a:r>
              <a:rPr lang="en-US" dirty="0"/>
              <a:t>Define, Measurement, Analysis, Design, Verify)</a:t>
            </a:r>
          </a:p>
        </p:txBody>
      </p:sp>
      <p:sp>
        <p:nvSpPr>
          <p:cNvPr id="3" name="Content Placeholder 2"/>
          <p:cNvSpPr>
            <a:spLocks noGrp="1"/>
          </p:cNvSpPr>
          <p:nvPr>
            <p:ph idx="1"/>
          </p:nvPr>
        </p:nvSpPr>
        <p:spPr/>
        <p:txBody>
          <a:bodyPr>
            <a:normAutofit/>
          </a:bodyPr>
          <a:lstStyle/>
          <a:p>
            <a:r>
              <a:rPr lang="en-US" dirty="0">
                <a:solidFill>
                  <a:schemeClr val="accent2"/>
                </a:solidFill>
              </a:rPr>
              <a:t>This method is used to create new processes, products or services. </a:t>
            </a:r>
          </a:p>
          <a:p>
            <a:pPr marL="342900" indent="-342900">
              <a:buFont typeface="Wingdings" pitchFamily="2" charset="2"/>
              <a:buChar char="§"/>
            </a:pPr>
            <a:r>
              <a:rPr lang="en-US" dirty="0" smtClean="0"/>
              <a:t>Define</a:t>
            </a:r>
            <a:endParaRPr lang="en-US" dirty="0"/>
          </a:p>
          <a:p>
            <a:pPr marL="342900" indent="-342900">
              <a:buFont typeface="Wingdings" pitchFamily="2" charset="2"/>
              <a:buChar char="§"/>
            </a:pPr>
            <a:r>
              <a:rPr lang="en-US" dirty="0" smtClean="0"/>
              <a:t>Measurement</a:t>
            </a:r>
            <a:endParaRPr lang="en-US" dirty="0"/>
          </a:p>
          <a:p>
            <a:pPr marL="342900" indent="-342900">
              <a:buFont typeface="Wingdings" pitchFamily="2" charset="2"/>
              <a:buChar char="§"/>
            </a:pPr>
            <a:r>
              <a:rPr lang="en-US" dirty="0" smtClean="0"/>
              <a:t>Analysis</a:t>
            </a:r>
            <a:endParaRPr lang="en-US" dirty="0"/>
          </a:p>
          <a:p>
            <a:pPr marL="342900" indent="-342900">
              <a:buFont typeface="Wingdings" pitchFamily="2" charset="2"/>
              <a:buChar char="§"/>
            </a:pPr>
            <a:r>
              <a:rPr lang="en-US" dirty="0" smtClean="0"/>
              <a:t>Design</a:t>
            </a:r>
            <a:endParaRPr lang="en-US" dirty="0"/>
          </a:p>
          <a:p>
            <a:pPr marL="342900" indent="-342900">
              <a:buFont typeface="Wingdings" pitchFamily="2" charset="2"/>
              <a:buChar char="§"/>
            </a:pPr>
            <a:r>
              <a:rPr lang="en-US" dirty="0" smtClean="0"/>
              <a:t>Verify</a:t>
            </a:r>
            <a:endParaRPr lang="en-US" dirty="0"/>
          </a:p>
          <a:p>
            <a:endParaRPr lang="en-US" dirty="0"/>
          </a:p>
        </p:txBody>
      </p:sp>
    </p:spTree>
    <p:extLst>
      <p:ext uri="{BB962C8B-B14F-4D97-AF65-F5344CB8AC3E}">
        <p14:creationId xmlns:p14="http://schemas.microsoft.com/office/powerpoint/2010/main" val="22844855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Japanese 5S Practice</a:t>
            </a:r>
          </a:p>
        </p:txBody>
      </p:sp>
      <p:sp>
        <p:nvSpPr>
          <p:cNvPr id="3" name="Content Placeholder 2"/>
          <p:cNvSpPr>
            <a:spLocks noGrp="1"/>
          </p:cNvSpPr>
          <p:nvPr>
            <p:ph idx="1"/>
          </p:nvPr>
        </p:nvSpPr>
        <p:spPr/>
        <p:txBody>
          <a:bodyPr/>
          <a:lstStyle/>
          <a:p>
            <a:r>
              <a:rPr lang="en-US" dirty="0">
                <a:solidFill>
                  <a:schemeClr val="accent2"/>
                </a:solidFill>
              </a:rPr>
              <a:t>The Japanese 5S practices of quality management include the following five components.</a:t>
            </a:r>
          </a:p>
          <a:p>
            <a:endParaRPr lang="en-US" dirty="0"/>
          </a:p>
        </p:txBody>
      </p:sp>
      <p:pic>
        <p:nvPicPr>
          <p:cNvPr id="1332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761" y="3390872"/>
            <a:ext cx="8170478" cy="282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5689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Technology</a:t>
            </a:r>
          </a:p>
        </p:txBody>
      </p:sp>
      <p:sp>
        <p:nvSpPr>
          <p:cNvPr id="3" name="Content Placeholder 2"/>
          <p:cNvSpPr>
            <a:spLocks noGrp="1"/>
          </p:cNvSpPr>
          <p:nvPr>
            <p:ph idx="1"/>
          </p:nvPr>
        </p:nvSpPr>
        <p:spPr/>
        <p:txBody>
          <a:bodyPr/>
          <a:lstStyle/>
          <a:p>
            <a:r>
              <a:rPr lang="en-US" dirty="0" smtClean="0"/>
              <a:t>The </a:t>
            </a:r>
            <a:r>
              <a:rPr lang="en-US" dirty="0"/>
              <a:t>technology involves the practical aspects of science. Hence, it is a broader concept. It may take the form of tools, materials and systems. It translates the scientific knowledge into method of production. Hence, it refers to the ways to convert the organizational inputs into output. </a:t>
            </a:r>
          </a:p>
        </p:txBody>
      </p:sp>
    </p:spTree>
    <p:extLst>
      <p:ext uri="{BB962C8B-B14F-4D97-AF65-F5344CB8AC3E}">
        <p14:creationId xmlns:p14="http://schemas.microsoft.com/office/powerpoint/2010/main" val="573449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Technology </a:t>
            </a:r>
          </a:p>
        </p:txBody>
      </p:sp>
      <p:sp>
        <p:nvSpPr>
          <p:cNvPr id="3" name="Content Placeholder 2"/>
          <p:cNvSpPr>
            <a:spLocks noGrp="1"/>
          </p:cNvSpPr>
          <p:nvPr>
            <p:ph idx="1"/>
          </p:nvPr>
        </p:nvSpPr>
        <p:spPr/>
        <p:txBody>
          <a:bodyPr/>
          <a:lstStyle/>
          <a:p>
            <a:r>
              <a:rPr lang="en-US" dirty="0">
                <a:solidFill>
                  <a:schemeClr val="accent2"/>
                </a:solidFill>
              </a:rPr>
              <a:t>The following are the advantages of technology for organizations.</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891" y="3223826"/>
            <a:ext cx="7427707" cy="256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7763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Management </a:t>
            </a:r>
            <a:r>
              <a:rPr lang="en-US" dirty="0"/>
              <a:t>of </a:t>
            </a:r>
            <a:r>
              <a:rPr lang="en-US" dirty="0" smtClean="0"/>
              <a:t>Technology</a:t>
            </a:r>
            <a:endParaRPr lang="en-US" dirty="0"/>
          </a:p>
        </p:txBody>
      </p:sp>
      <p:sp>
        <p:nvSpPr>
          <p:cNvPr id="3" name="Content Placeholder 2"/>
          <p:cNvSpPr>
            <a:spLocks noGrp="1"/>
          </p:cNvSpPr>
          <p:nvPr>
            <p:ph idx="1"/>
          </p:nvPr>
        </p:nvSpPr>
        <p:spPr/>
        <p:txBody>
          <a:bodyPr/>
          <a:lstStyle/>
          <a:p>
            <a:r>
              <a:rPr lang="en-US" dirty="0"/>
              <a:t>Technology management may be defined as the science and art of getting people and technologies working together. It is an integrated planning, design, optimization, operation and control of technological products, processes and services. When the technology is managed properly, it allows the organizations to achieve effectiveness and competitive advantage.</a:t>
            </a:r>
          </a:p>
          <a:p>
            <a:endParaRPr lang="en-US" dirty="0"/>
          </a:p>
        </p:txBody>
      </p:sp>
    </p:spTree>
    <p:extLst>
      <p:ext uri="{BB962C8B-B14F-4D97-AF65-F5344CB8AC3E}">
        <p14:creationId xmlns:p14="http://schemas.microsoft.com/office/powerpoint/2010/main" val="41172482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Control Systems</a:t>
            </a:r>
          </a:p>
        </p:txBody>
      </p:sp>
      <p:sp>
        <p:nvSpPr>
          <p:cNvPr id="3" name="Content Placeholder 2"/>
          <p:cNvSpPr>
            <a:spLocks noGrp="1"/>
          </p:cNvSpPr>
          <p:nvPr>
            <p:ph idx="1"/>
          </p:nvPr>
        </p:nvSpPr>
        <p:spPr/>
        <p:txBody>
          <a:bodyPr/>
          <a:lstStyle/>
          <a:p>
            <a:r>
              <a:rPr lang="en-US" dirty="0">
                <a:solidFill>
                  <a:schemeClr val="accent2"/>
                </a:solidFill>
              </a:rPr>
              <a:t>There are different types of controls based on focus of control and timing of control.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620" y="3276916"/>
            <a:ext cx="6639709" cy="311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9222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Concept of </a:t>
            </a:r>
            <a:r>
              <a:rPr lang="en-US" sz="4400" dirty="0" smtClean="0"/>
              <a:t>Management Information System (MIS)</a:t>
            </a:r>
            <a:endParaRPr lang="en-US" sz="4400" dirty="0"/>
          </a:p>
        </p:txBody>
      </p:sp>
      <p:sp>
        <p:nvSpPr>
          <p:cNvPr id="3" name="Content Placeholder 2"/>
          <p:cNvSpPr>
            <a:spLocks noGrp="1"/>
          </p:cNvSpPr>
          <p:nvPr>
            <p:ph idx="1"/>
          </p:nvPr>
        </p:nvSpPr>
        <p:spPr/>
        <p:txBody>
          <a:bodyPr/>
          <a:lstStyle/>
          <a:p>
            <a:r>
              <a:rPr lang="en-US" dirty="0"/>
              <a:t>An MIS is a process which gathers data and information from multiple systems, organizes, analyzes, interprets, and reports them to the management for decision-making. Hence, the purpose of an MIS is improved decision-making, by providing up-to-date, reliable and valid data on a variety of organizational issues and problems. For this, it uses information technology, people, and business processes. MIS derives insights from the data that are critical for organization growth and sustainability. MIS is often connected with the computer system. Let’s consider the following definitions of MIS (www.geektonight.com). </a:t>
            </a:r>
          </a:p>
        </p:txBody>
      </p:sp>
    </p:spTree>
    <p:extLst>
      <p:ext uri="{BB962C8B-B14F-4D97-AF65-F5344CB8AC3E}">
        <p14:creationId xmlns:p14="http://schemas.microsoft.com/office/powerpoint/2010/main" val="14067198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MIS</a:t>
            </a:r>
          </a:p>
        </p:txBody>
      </p:sp>
      <p:sp>
        <p:nvSpPr>
          <p:cNvPr id="3" name="Content Placeholder 2"/>
          <p:cNvSpPr>
            <a:spLocks noGrp="1"/>
          </p:cNvSpPr>
          <p:nvPr>
            <p:ph idx="1"/>
          </p:nvPr>
        </p:nvSpPr>
        <p:spPr/>
        <p:txBody>
          <a:bodyPr/>
          <a:lstStyle/>
          <a:p>
            <a:r>
              <a:rPr lang="en-US" dirty="0">
                <a:solidFill>
                  <a:schemeClr val="accent2"/>
                </a:solidFill>
              </a:rPr>
              <a:t>The following are some of the benefits of having an MIS system</a:t>
            </a:r>
            <a:r>
              <a:rPr lang="en-US" dirty="0" smtClean="0">
                <a:solidFill>
                  <a:schemeClr val="accent2"/>
                </a:solidFill>
              </a:rPr>
              <a:t>.</a:t>
            </a:r>
          </a:p>
          <a:p>
            <a:endParaRPr lang="en-US" dirty="0">
              <a:solidFill>
                <a:schemeClr val="accent2"/>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426" y="3243629"/>
            <a:ext cx="7409146" cy="256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4274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MIS</a:t>
            </a:r>
          </a:p>
        </p:txBody>
      </p:sp>
      <p:sp>
        <p:nvSpPr>
          <p:cNvPr id="3" name="Content Placeholder 2"/>
          <p:cNvSpPr>
            <a:spLocks noGrp="1"/>
          </p:cNvSpPr>
          <p:nvPr>
            <p:ph idx="1"/>
          </p:nvPr>
        </p:nvSpPr>
        <p:spPr/>
        <p:txBody>
          <a:bodyPr/>
          <a:lstStyle/>
          <a:p>
            <a:r>
              <a:rPr lang="en-US" dirty="0">
                <a:solidFill>
                  <a:schemeClr val="accent2"/>
                </a:solidFill>
              </a:rPr>
              <a:t>The major components of a typical MIS are discussed below.</a:t>
            </a:r>
          </a:p>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076" y="3125079"/>
            <a:ext cx="8150061" cy="2817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4341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Information Technology</a:t>
            </a:r>
          </a:p>
        </p:txBody>
      </p:sp>
      <p:sp>
        <p:nvSpPr>
          <p:cNvPr id="3" name="Content Placeholder 2"/>
          <p:cNvSpPr>
            <a:spLocks noGrp="1"/>
          </p:cNvSpPr>
          <p:nvPr>
            <p:ph idx="1"/>
          </p:nvPr>
        </p:nvSpPr>
        <p:spPr/>
        <p:txBody>
          <a:bodyPr/>
          <a:lstStyle/>
          <a:p>
            <a:r>
              <a:rPr lang="en-US" dirty="0"/>
              <a:t>Information technology is a process of collection, storage, </a:t>
            </a:r>
            <a:r>
              <a:rPr lang="en-US" dirty="0" err="1"/>
              <a:t>curation</a:t>
            </a:r>
            <a:r>
              <a:rPr lang="en-US" dirty="0"/>
              <a:t>, dissemination, archiving and destruction of documents, images, drawings and others sources of information especially by using computers and telecommunications. Hence, it is the process by which relevant information is provided to decision-makers in a timely manner. </a:t>
            </a:r>
          </a:p>
          <a:p>
            <a:r>
              <a:rPr lang="en-US" dirty="0"/>
              <a:t>The "Harvard Business Review" has coined the term IT. It is the combination of technology to manage information efficiently and effectively. </a:t>
            </a:r>
          </a:p>
          <a:p>
            <a:endParaRPr lang="en-US" dirty="0"/>
          </a:p>
        </p:txBody>
      </p:sp>
    </p:spTree>
    <p:extLst>
      <p:ext uri="{BB962C8B-B14F-4D97-AF65-F5344CB8AC3E}">
        <p14:creationId xmlns:p14="http://schemas.microsoft.com/office/powerpoint/2010/main" val="3072468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Information Technology</a:t>
            </a:r>
          </a:p>
        </p:txBody>
      </p:sp>
      <p:sp>
        <p:nvSpPr>
          <p:cNvPr id="3" name="Content Placeholder 2"/>
          <p:cNvSpPr>
            <a:spLocks noGrp="1"/>
          </p:cNvSpPr>
          <p:nvPr>
            <p:ph idx="1"/>
          </p:nvPr>
        </p:nvSpPr>
        <p:spPr/>
        <p:txBody>
          <a:bodyPr/>
          <a:lstStyle/>
          <a:p>
            <a:r>
              <a:rPr lang="en-US" dirty="0">
                <a:solidFill>
                  <a:schemeClr val="accent2"/>
                </a:solidFill>
              </a:rPr>
              <a:t>The importance of information technology may be highlighted through the following points.</a:t>
            </a:r>
          </a:p>
          <a:p>
            <a:pPr marL="342900" indent="-342900">
              <a:buFont typeface="Wingdings" pitchFamily="2" charset="2"/>
              <a:buChar char="§"/>
            </a:pPr>
            <a:r>
              <a:rPr lang="en-US" dirty="0" smtClean="0"/>
              <a:t>The </a:t>
            </a:r>
            <a:r>
              <a:rPr lang="en-US" dirty="0"/>
              <a:t>proper use of information technology provides relevant, valid and timely information for the purpose of planning.</a:t>
            </a:r>
          </a:p>
          <a:p>
            <a:pPr marL="342900" indent="-342900">
              <a:buFont typeface="Wingdings" pitchFamily="2" charset="2"/>
              <a:buChar char="§"/>
            </a:pPr>
            <a:r>
              <a:rPr lang="en-US" dirty="0" smtClean="0"/>
              <a:t>An </a:t>
            </a:r>
            <a:r>
              <a:rPr lang="en-US" dirty="0"/>
              <a:t>information technology system provides the data to identify non-effective areas and leads to better business productivity and efficiency.</a:t>
            </a:r>
          </a:p>
          <a:p>
            <a:pPr marL="342900" indent="-342900">
              <a:buFont typeface="Wingdings" pitchFamily="2" charset="2"/>
              <a:buChar char="§"/>
            </a:pPr>
            <a:r>
              <a:rPr lang="en-US" dirty="0" smtClean="0"/>
              <a:t>It </a:t>
            </a:r>
            <a:r>
              <a:rPr lang="en-US" dirty="0"/>
              <a:t>provides relevant information for decision making.</a:t>
            </a:r>
          </a:p>
          <a:p>
            <a:pPr marL="342900" indent="-342900">
              <a:buFont typeface="Wingdings" pitchFamily="2" charset="2"/>
              <a:buChar char="§"/>
            </a:pPr>
            <a:r>
              <a:rPr lang="en-US" dirty="0" smtClean="0"/>
              <a:t>It </a:t>
            </a:r>
            <a:r>
              <a:rPr lang="en-US" dirty="0"/>
              <a:t>enhances communication inside as well as outside the organizations. </a:t>
            </a:r>
          </a:p>
          <a:p>
            <a:pPr marL="342900" indent="-342900">
              <a:buFont typeface="Wingdings" pitchFamily="2" charset="2"/>
              <a:buChar char="§"/>
            </a:pPr>
            <a:r>
              <a:rPr lang="en-US" dirty="0" smtClean="0"/>
              <a:t>It </a:t>
            </a:r>
            <a:r>
              <a:rPr lang="en-US" dirty="0"/>
              <a:t>facilitates better knowledge of customer needs. </a:t>
            </a:r>
          </a:p>
        </p:txBody>
      </p:sp>
    </p:spTree>
    <p:extLst>
      <p:ext uri="{BB962C8B-B14F-4D97-AF65-F5344CB8AC3E}">
        <p14:creationId xmlns:p14="http://schemas.microsoft.com/office/powerpoint/2010/main" val="33099937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4960138"/>
            <a:ext cx="7772400" cy="1463040"/>
          </a:xfrm>
        </p:spPr>
        <p:txBody>
          <a:bodyPr/>
          <a:lstStyle/>
          <a:p>
            <a:r>
              <a:rPr lang="en-US" dirty="0"/>
              <a:t>Thank you</a:t>
            </a:r>
            <a:endParaRPr lang="en-GB" dirty="0"/>
          </a:p>
        </p:txBody>
      </p:sp>
      <p:sp>
        <p:nvSpPr>
          <p:cNvPr id="3" name="Picture Placeholder 2"/>
          <p:cNvSpPr>
            <a:spLocks noGrp="1"/>
          </p:cNvSpPr>
          <p:nvPr>
            <p:ph type="pic" idx="1"/>
          </p:nvPr>
        </p:nvSpPr>
        <p:spPr>
          <a:xfrm>
            <a:off x="0" y="0"/>
            <a:ext cx="12188952" cy="4572000"/>
          </a:xfrm>
        </p:spPr>
      </p:sp>
      <p:pic>
        <p:nvPicPr>
          <p:cNvPr id="4" name="Picture 2" descr="C:\Users\asmita7\Desktop\TU PM B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6" y="159654"/>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5" name="Picture 2" descr="C:\Users\asmita7\Desktop\TU PM B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0" y="849522"/>
            <a:ext cx="3286035" cy="4519265"/>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Picture 2" descr="C:\Users\asmita7\Desktop\TU PM B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399" y="341082"/>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388846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/Importance of Control System</a:t>
            </a:r>
          </a:p>
        </p:txBody>
      </p:sp>
      <p:sp>
        <p:nvSpPr>
          <p:cNvPr id="3" name="Content Placeholder 2"/>
          <p:cNvSpPr>
            <a:spLocks noGrp="1"/>
          </p:cNvSpPr>
          <p:nvPr>
            <p:ph idx="1"/>
          </p:nvPr>
        </p:nvSpPr>
        <p:spPr/>
        <p:txBody>
          <a:bodyPr>
            <a:normAutofit/>
          </a:bodyPr>
          <a:lstStyle/>
          <a:p>
            <a:r>
              <a:rPr lang="en-US" dirty="0">
                <a:solidFill>
                  <a:schemeClr val="accent2"/>
                </a:solidFill>
              </a:rPr>
              <a:t>The following are the importance or purpose of a control system.</a:t>
            </a:r>
          </a:p>
          <a:p>
            <a:pPr marL="457200" indent="-457200">
              <a:buNone/>
              <a:tabLst>
                <a:tab pos="5029200" algn="l"/>
                <a:tab pos="5486400" algn="l"/>
              </a:tabLst>
            </a:pPr>
            <a:r>
              <a:rPr lang="en-US" dirty="0"/>
              <a:t>1.	Cope the </a:t>
            </a:r>
            <a:r>
              <a:rPr lang="en-US" dirty="0" smtClean="0"/>
              <a:t>environment	2</a:t>
            </a:r>
            <a:r>
              <a:rPr lang="en-US" dirty="0"/>
              <a:t>.	Accomplish organizational goals</a:t>
            </a:r>
          </a:p>
          <a:p>
            <a:pPr marL="457200" indent="-457200">
              <a:buNone/>
              <a:tabLst>
                <a:tab pos="5029200" algn="l"/>
                <a:tab pos="5486400" algn="l"/>
              </a:tabLst>
            </a:pPr>
            <a:r>
              <a:rPr lang="en-US" dirty="0"/>
              <a:t>3.	Improve </a:t>
            </a:r>
            <a:r>
              <a:rPr lang="en-US" dirty="0" smtClean="0"/>
              <a:t>efficiency	4</a:t>
            </a:r>
            <a:r>
              <a:rPr lang="en-US" dirty="0"/>
              <a:t>.	Facilitate coordination.</a:t>
            </a:r>
          </a:p>
          <a:p>
            <a:pPr marL="457200" indent="-457200">
              <a:buNone/>
              <a:tabLst>
                <a:tab pos="5029200" algn="l"/>
                <a:tab pos="5486400" algn="l"/>
              </a:tabLst>
            </a:pPr>
            <a:r>
              <a:rPr lang="en-US" dirty="0"/>
              <a:t>5.	Add </a:t>
            </a:r>
            <a:r>
              <a:rPr lang="en-US" dirty="0" smtClean="0"/>
              <a:t>value	6</a:t>
            </a:r>
            <a:r>
              <a:rPr lang="en-US" dirty="0"/>
              <a:t>.	Facilitate delegation</a:t>
            </a:r>
          </a:p>
          <a:p>
            <a:pPr marL="457200" indent="-457200">
              <a:buNone/>
              <a:tabLst>
                <a:tab pos="5029200" algn="l"/>
                <a:tab pos="5486400" algn="l"/>
              </a:tabLst>
            </a:pPr>
            <a:r>
              <a:rPr lang="en-US" dirty="0"/>
              <a:t>7.	Maintain </a:t>
            </a:r>
            <a:r>
              <a:rPr lang="en-US" dirty="0" smtClean="0"/>
              <a:t>discipline	8</a:t>
            </a:r>
            <a:r>
              <a:rPr lang="en-US" dirty="0"/>
              <a:t>.	Guide future action</a:t>
            </a:r>
          </a:p>
          <a:p>
            <a:pPr marL="457200" indent="-457200">
              <a:buNone/>
              <a:tabLst>
                <a:tab pos="5029200" algn="l"/>
                <a:tab pos="5486400" algn="l"/>
              </a:tabLst>
            </a:pPr>
            <a:r>
              <a:rPr lang="en-US" dirty="0"/>
              <a:t>9.	Effective </a:t>
            </a:r>
            <a:r>
              <a:rPr lang="en-US" dirty="0" smtClean="0"/>
              <a:t>supervision</a:t>
            </a:r>
            <a:endParaRPr lang="en-US" dirty="0"/>
          </a:p>
        </p:txBody>
      </p:sp>
    </p:spTree>
    <p:extLst>
      <p:ext uri="{BB962C8B-B14F-4D97-AF65-F5344CB8AC3E}">
        <p14:creationId xmlns:p14="http://schemas.microsoft.com/office/powerpoint/2010/main" val="34953233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Nature/Characteristics of Effective Control System</a:t>
            </a:r>
          </a:p>
        </p:txBody>
      </p:sp>
      <p:sp>
        <p:nvSpPr>
          <p:cNvPr id="3" name="Content Placeholder 2"/>
          <p:cNvSpPr>
            <a:spLocks noGrp="1"/>
          </p:cNvSpPr>
          <p:nvPr>
            <p:ph idx="1"/>
          </p:nvPr>
        </p:nvSpPr>
        <p:spPr/>
        <p:txBody>
          <a:bodyPr>
            <a:normAutofit fontScale="92500" lnSpcReduction="10000"/>
          </a:bodyPr>
          <a:lstStyle/>
          <a:p>
            <a:r>
              <a:rPr lang="en-US" dirty="0">
                <a:solidFill>
                  <a:schemeClr val="accent2"/>
                </a:solidFill>
              </a:rPr>
              <a:t>A control system has the following characteristics. </a:t>
            </a:r>
          </a:p>
          <a:p>
            <a:pPr marL="457200" indent="-457200">
              <a:buNone/>
            </a:pPr>
            <a:r>
              <a:rPr lang="en-US" dirty="0"/>
              <a:t>1.	A management function</a:t>
            </a:r>
          </a:p>
          <a:p>
            <a:pPr marL="457200" indent="-457200">
              <a:buNone/>
            </a:pPr>
            <a:r>
              <a:rPr lang="en-US" dirty="0"/>
              <a:t>2.	Continuous process </a:t>
            </a:r>
          </a:p>
          <a:p>
            <a:pPr marL="457200" indent="-457200">
              <a:buNone/>
            </a:pPr>
            <a:r>
              <a:rPr lang="en-US" dirty="0"/>
              <a:t>3.	Plan/Guidelines oriented </a:t>
            </a:r>
          </a:p>
          <a:p>
            <a:pPr marL="457200" indent="-457200">
              <a:buNone/>
            </a:pPr>
            <a:r>
              <a:rPr lang="en-US" dirty="0"/>
              <a:t>4.	Corrective action</a:t>
            </a:r>
          </a:p>
          <a:p>
            <a:pPr marL="457200" indent="-457200">
              <a:buNone/>
            </a:pPr>
            <a:r>
              <a:rPr lang="en-US" dirty="0"/>
              <a:t>5.	An end function</a:t>
            </a:r>
          </a:p>
          <a:p>
            <a:pPr marL="457200" indent="-457200">
              <a:buNone/>
            </a:pPr>
            <a:r>
              <a:rPr lang="en-US" dirty="0"/>
              <a:t>6.	Dynamic and pervasive function </a:t>
            </a:r>
          </a:p>
          <a:p>
            <a:pPr marL="457200" indent="-457200">
              <a:buNone/>
            </a:pPr>
            <a:r>
              <a:rPr lang="en-US" dirty="0"/>
              <a:t>7.	Focus on key performance</a:t>
            </a:r>
          </a:p>
          <a:p>
            <a:pPr marL="457200" indent="-457200">
              <a:buNone/>
            </a:pPr>
            <a:r>
              <a:rPr lang="en-US" dirty="0"/>
              <a:t>8.	Forward </a:t>
            </a:r>
            <a:r>
              <a:rPr lang="en-US" dirty="0" smtClean="0"/>
              <a:t>looking</a:t>
            </a:r>
            <a:endParaRPr lang="en-US" dirty="0"/>
          </a:p>
        </p:txBody>
      </p:sp>
    </p:spTree>
    <p:extLst>
      <p:ext uri="{BB962C8B-B14F-4D97-AF65-F5344CB8AC3E}">
        <p14:creationId xmlns:p14="http://schemas.microsoft.com/office/powerpoint/2010/main" val="17853108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Guidelines for Proper </a:t>
            </a:r>
            <a:r>
              <a:rPr lang="en-US" dirty="0" smtClean="0"/>
              <a:t>Control</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There is no one ideal control system. It depends on the size, management style, purpose, problems, and strengths. The following are the some of the guidelines for proper control.</a:t>
            </a:r>
          </a:p>
          <a:p>
            <a:pPr marL="457200" indent="-457200">
              <a:buNone/>
            </a:pPr>
            <a:r>
              <a:rPr lang="en-US" dirty="0" smtClean="0"/>
              <a:t>1.	Economical</a:t>
            </a:r>
          </a:p>
          <a:p>
            <a:pPr marL="457200" indent="-457200">
              <a:buNone/>
            </a:pPr>
            <a:r>
              <a:rPr lang="en-US" dirty="0" smtClean="0"/>
              <a:t>2</a:t>
            </a:r>
            <a:r>
              <a:rPr lang="en-US" dirty="0"/>
              <a:t>.	Timeliness </a:t>
            </a:r>
          </a:p>
          <a:p>
            <a:pPr marL="457200" indent="-457200">
              <a:buNone/>
            </a:pPr>
            <a:r>
              <a:rPr lang="en-US" dirty="0"/>
              <a:t>3.	Provide true picture</a:t>
            </a:r>
          </a:p>
          <a:p>
            <a:pPr marL="457200" indent="-457200">
              <a:buNone/>
            </a:pPr>
            <a:r>
              <a:rPr lang="en-US" dirty="0"/>
              <a:t>4.	Action oriented</a:t>
            </a:r>
          </a:p>
          <a:p>
            <a:pPr marL="457200" indent="-457200">
              <a:buNone/>
            </a:pPr>
            <a:r>
              <a:rPr lang="en-US" dirty="0" smtClean="0"/>
              <a:t>5.	Foster mutual understanding, trust, and common sense </a:t>
            </a:r>
          </a:p>
          <a:p>
            <a:pPr marL="457200" indent="-457200">
              <a:buNone/>
            </a:pPr>
            <a:r>
              <a:rPr lang="en-US" dirty="0" smtClean="0"/>
              <a:t>6</a:t>
            </a:r>
            <a:r>
              <a:rPr lang="en-US" dirty="0"/>
              <a:t>.	Simple</a:t>
            </a:r>
          </a:p>
          <a:p>
            <a:pPr marL="457200" indent="-457200">
              <a:buNone/>
            </a:pPr>
            <a:r>
              <a:rPr lang="en-US" dirty="0"/>
              <a:t>7.	</a:t>
            </a:r>
            <a:r>
              <a:rPr lang="en-US" dirty="0" smtClean="0"/>
              <a:t>Convincing</a:t>
            </a:r>
            <a:endParaRPr lang="en-US" dirty="0"/>
          </a:p>
        </p:txBody>
      </p:sp>
    </p:spTree>
    <p:extLst>
      <p:ext uri="{BB962C8B-B14F-4D97-AF65-F5344CB8AC3E}">
        <p14:creationId xmlns:p14="http://schemas.microsoft.com/office/powerpoint/2010/main" val="16332327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Essentials of Effective Control</a:t>
            </a:r>
          </a:p>
        </p:txBody>
      </p:sp>
      <p:sp>
        <p:nvSpPr>
          <p:cNvPr id="3" name="Content Placeholder 2"/>
          <p:cNvSpPr>
            <a:spLocks noGrp="1"/>
          </p:cNvSpPr>
          <p:nvPr>
            <p:ph idx="1"/>
          </p:nvPr>
        </p:nvSpPr>
        <p:spPr/>
        <p:txBody>
          <a:bodyPr>
            <a:normAutofit/>
          </a:bodyPr>
          <a:lstStyle/>
          <a:p>
            <a:r>
              <a:rPr lang="en-US" dirty="0" smtClean="0">
                <a:solidFill>
                  <a:schemeClr val="accent2"/>
                </a:solidFill>
              </a:rPr>
              <a:t>The </a:t>
            </a:r>
            <a:r>
              <a:rPr lang="en-US" dirty="0">
                <a:solidFill>
                  <a:schemeClr val="accent2"/>
                </a:solidFill>
              </a:rPr>
              <a:t>following are the some of the guidelines for proper control.</a:t>
            </a:r>
          </a:p>
          <a:p>
            <a:pPr marL="457200" indent="-457200">
              <a:buNone/>
              <a:tabLst>
                <a:tab pos="4572000" algn="l"/>
                <a:tab pos="5029200" algn="l"/>
              </a:tabLst>
            </a:pPr>
            <a:r>
              <a:rPr lang="en-US" dirty="0" smtClean="0"/>
              <a:t>1.	Economical	2.	Timeliness </a:t>
            </a:r>
          </a:p>
          <a:p>
            <a:pPr marL="457200" indent="-457200">
              <a:buNone/>
              <a:tabLst>
                <a:tab pos="4572000" algn="l"/>
                <a:tab pos="5029200" algn="l"/>
              </a:tabLst>
            </a:pPr>
            <a:r>
              <a:rPr lang="en-US" dirty="0" smtClean="0"/>
              <a:t>3</a:t>
            </a:r>
            <a:r>
              <a:rPr lang="en-US" dirty="0"/>
              <a:t>.	Provide true </a:t>
            </a:r>
            <a:r>
              <a:rPr lang="en-US" dirty="0" smtClean="0"/>
              <a:t>picture	4.	Action oriented</a:t>
            </a:r>
          </a:p>
          <a:p>
            <a:pPr marL="457200" indent="-457200">
              <a:buNone/>
              <a:tabLst>
                <a:tab pos="4572000" algn="l"/>
                <a:tab pos="5029200" algn="l"/>
              </a:tabLst>
            </a:pPr>
            <a:r>
              <a:rPr lang="en-US" dirty="0" smtClean="0"/>
              <a:t>5</a:t>
            </a:r>
            <a:r>
              <a:rPr lang="en-US" dirty="0"/>
              <a:t>.	Foster mutual understanding, trust, and common sense </a:t>
            </a:r>
          </a:p>
          <a:p>
            <a:pPr marL="457200" indent="-457200">
              <a:buNone/>
              <a:tabLst>
                <a:tab pos="4572000" algn="l"/>
                <a:tab pos="5029200" algn="l"/>
              </a:tabLst>
            </a:pPr>
            <a:r>
              <a:rPr lang="en-US" dirty="0"/>
              <a:t>6.	</a:t>
            </a:r>
            <a:r>
              <a:rPr lang="en-US" dirty="0" smtClean="0"/>
              <a:t>Simple	7.	Convincing</a:t>
            </a:r>
          </a:p>
          <a:p>
            <a:pPr marL="457200" indent="-457200">
              <a:buNone/>
              <a:tabLst>
                <a:tab pos="4572000" algn="l"/>
                <a:tab pos="5029200" algn="l"/>
              </a:tabLst>
            </a:pPr>
            <a:r>
              <a:rPr lang="en-US" dirty="0" smtClean="0"/>
              <a:t>8</a:t>
            </a:r>
            <a:r>
              <a:rPr lang="en-US" dirty="0"/>
              <a:t>.	</a:t>
            </a:r>
            <a:r>
              <a:rPr lang="en-US" dirty="0" smtClean="0"/>
              <a:t>Objective	9.	Flexible</a:t>
            </a:r>
          </a:p>
          <a:p>
            <a:pPr marL="457200" indent="-457200">
              <a:buNone/>
              <a:tabLst>
                <a:tab pos="4572000" algn="l"/>
                <a:tab pos="5029200" algn="l"/>
              </a:tabLst>
            </a:pPr>
            <a:r>
              <a:rPr lang="en-US" dirty="0" smtClean="0"/>
              <a:t>10</a:t>
            </a:r>
            <a:r>
              <a:rPr lang="en-US" dirty="0"/>
              <a:t>.	Future </a:t>
            </a:r>
            <a:r>
              <a:rPr lang="en-US" dirty="0" smtClean="0"/>
              <a:t>oriented</a:t>
            </a:r>
            <a:endParaRPr lang="en-US" dirty="0"/>
          </a:p>
        </p:txBody>
      </p:sp>
    </p:spTree>
    <p:extLst>
      <p:ext uri="{BB962C8B-B14F-4D97-AF65-F5344CB8AC3E}">
        <p14:creationId xmlns:p14="http://schemas.microsoft.com/office/powerpoint/2010/main" val="14566474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380</TotalTime>
  <Words>2421</Words>
  <Application>Microsoft Office PowerPoint</Application>
  <PresentationFormat>Custom</PresentationFormat>
  <Paragraphs>242</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Integral</vt:lpstr>
      <vt:lpstr>Controlling </vt:lpstr>
      <vt:lpstr>LEARNING OBJECTIVES</vt:lpstr>
      <vt:lpstr>Meaning/Concept of Control</vt:lpstr>
      <vt:lpstr>Process/Steps of Control System</vt:lpstr>
      <vt:lpstr>Types of Control Systems</vt:lpstr>
      <vt:lpstr>Purpose /Importance of Control System</vt:lpstr>
      <vt:lpstr>Nature/Characteristics of Effective Control System</vt:lpstr>
      <vt:lpstr>Guidelines for Proper Control</vt:lpstr>
      <vt:lpstr>Essentials of Effective Control</vt:lpstr>
      <vt:lpstr>Control Tools and Techniques</vt:lpstr>
      <vt:lpstr>Potential Barriers to Successful Controlling (Resistance of Control)</vt:lpstr>
      <vt:lpstr>Overcoming Resistance to Control</vt:lpstr>
      <vt:lpstr>Overcoming Resistance to Control</vt:lpstr>
      <vt:lpstr>Concept of Quality</vt:lpstr>
      <vt:lpstr>Dimensions of Quality</vt:lpstr>
      <vt:lpstr>Dimensions of Quality …(contd)</vt:lpstr>
      <vt:lpstr>Objectives/Importance of Quality</vt:lpstr>
      <vt:lpstr>Factors Affecting Quality</vt:lpstr>
      <vt:lpstr>Concept of Quality Management</vt:lpstr>
      <vt:lpstr>Principles of Quality Management</vt:lpstr>
      <vt:lpstr>Concept of Total Quality Management</vt:lpstr>
      <vt:lpstr>Principles/Components of TQM </vt:lpstr>
      <vt:lpstr>Tools and Techniques of TQM</vt:lpstr>
      <vt:lpstr>1. Value Added Analysis</vt:lpstr>
      <vt:lpstr>2. Benchmarking</vt:lpstr>
      <vt:lpstr>Outsourcing</vt:lpstr>
      <vt:lpstr>4. Speed: Reducing Cycle Time</vt:lpstr>
      <vt:lpstr>5. ISO 9000:2000 and ISO 14000</vt:lpstr>
      <vt:lpstr>6. Statistical Quality Control</vt:lpstr>
      <vt:lpstr>7. Six Sigma</vt:lpstr>
      <vt:lpstr>Quality Improvement Process (In TQM)</vt:lpstr>
      <vt:lpstr>Concept of Deming Management</vt:lpstr>
      <vt:lpstr>Principles of Deming Management</vt:lpstr>
      <vt:lpstr>Deming’s Quality Management Techniques</vt:lpstr>
      <vt:lpstr>Production Management</vt:lpstr>
      <vt:lpstr>Operations Management</vt:lpstr>
      <vt:lpstr>Concept of Supply Chain Management</vt:lpstr>
      <vt:lpstr>Importance of Supply Chain Management</vt:lpstr>
      <vt:lpstr>Concept of Kaizen</vt:lpstr>
      <vt:lpstr>Principles of Kaizen</vt:lpstr>
      <vt:lpstr>Advantages of Kaizen</vt:lpstr>
      <vt:lpstr>Concept of Six Sigma</vt:lpstr>
      <vt:lpstr>Features of Six Sigma </vt:lpstr>
      <vt:lpstr>Methodologies</vt:lpstr>
      <vt:lpstr>DMADV  (Define, Measurement, Analysis, Design, Verify)</vt:lpstr>
      <vt:lpstr>The Japanese 5S Practice</vt:lpstr>
      <vt:lpstr>Concept of Technology</vt:lpstr>
      <vt:lpstr>Advantages of Technology </vt:lpstr>
      <vt:lpstr>Management of Technology</vt:lpstr>
      <vt:lpstr>Concept of Management Information System (MIS)</vt:lpstr>
      <vt:lpstr>Benefits of MIS</vt:lpstr>
      <vt:lpstr>Components of MIS</vt:lpstr>
      <vt:lpstr>Concept of Information Technology</vt:lpstr>
      <vt:lpstr>Importance of Information Technology</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asmita2</dc:creator>
  <cp:lastModifiedBy>asmita7</cp:lastModifiedBy>
  <cp:revision>132</cp:revision>
  <dcterms:created xsi:type="dcterms:W3CDTF">2020-07-31T04:39:43Z</dcterms:created>
  <dcterms:modified xsi:type="dcterms:W3CDTF">2021-06-29T12:01:52Z</dcterms:modified>
</cp:coreProperties>
</file>